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</p:sldMasterIdLst>
  <p:notesMasterIdLst>
    <p:notesMasterId r:id="rId19"/>
  </p:notesMasterIdLst>
  <p:sldIdLst>
    <p:sldId id="261" r:id="rId3"/>
    <p:sldId id="258" r:id="rId4"/>
    <p:sldId id="273" r:id="rId5"/>
    <p:sldId id="274" r:id="rId6"/>
    <p:sldId id="275" r:id="rId7"/>
    <p:sldId id="276" r:id="rId8"/>
    <p:sldId id="277" r:id="rId9"/>
    <p:sldId id="278" r:id="rId10"/>
    <p:sldId id="271" r:id="rId11"/>
    <p:sldId id="279" r:id="rId12"/>
    <p:sldId id="272" r:id="rId13"/>
    <p:sldId id="280" r:id="rId14"/>
    <p:sldId id="281" r:id="rId15"/>
    <p:sldId id="282" r:id="rId16"/>
    <p:sldId id="283" r:id="rId17"/>
    <p:sldId id="262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170" y="-8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3AA18-3F9B-4767-82E9-038A5BD4767F}" type="datetimeFigureOut">
              <a:rPr lang="pl-PL" smtClean="0"/>
              <a:pPr/>
              <a:t>2016-12-27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F5D35-0DA8-41A9-946E-6A0A6DFE78D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1D1C9C-B918-418D-A1C3-F54A645E9701}" type="datetimeFigureOut">
              <a:rPr lang="pl-PL" smtClean="0"/>
              <a:pPr/>
              <a:t>2016-12-27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BDD55F-9476-4A93-91AE-CC74253DB0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1D1C9C-B918-418D-A1C3-F54A645E9701}" type="datetimeFigureOut">
              <a:rPr lang="pl-PL" smtClean="0"/>
              <a:pPr/>
              <a:t>2016-12-27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BDD55F-9476-4A93-91AE-CC74253DB0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1D1C9C-B918-418D-A1C3-F54A645E9701}" type="datetimeFigureOut">
              <a:rPr lang="pl-PL" smtClean="0"/>
              <a:pPr/>
              <a:t>2016-12-27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BDD55F-9476-4A93-91AE-CC74253DB0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BA75A0-559E-4D0C-AFA3-726A052400E2}" type="datetimeFigureOut">
              <a:rPr lang="pl-PL" smtClean="0"/>
              <a:pPr/>
              <a:t>2016-12-27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EE9028-CAA9-483C-9584-FAA56CFAAE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/>
              <a:pPr/>
              <a:t>2016-12-27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/>
              <a:pPr/>
              <a:t>2016-12-27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/>
              <a:pPr/>
              <a:t>2016-12-27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/>
              <a:pPr/>
              <a:t>2016-12-27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/>
              <a:pPr/>
              <a:t>2016-12-27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/>
              <a:pPr/>
              <a:t>2016-12-27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/>
              <a:pPr/>
              <a:t>2016-12-27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/>
              <a:pPr/>
              <a:t>2016-12-27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/>
              <a:pPr/>
              <a:t>2016-12-27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/>
              <a:pPr/>
              <a:t>2016-12-27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/>
              <a:pPr/>
              <a:t>2016-12-27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356F2-B556-4A11-88E5-896DD203EA77}" type="datetimeFigureOut">
              <a:rPr lang="pl-PL" smtClean="0"/>
              <a:pPr/>
              <a:t>2016-12-27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9C28-F227-4B40-9F2F-F7442CF95E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1D1C9C-B918-418D-A1C3-F54A645E9701}" type="datetimeFigureOut">
              <a:rPr lang="pl-PL" smtClean="0"/>
              <a:pPr/>
              <a:t>2016-12-27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BDD55F-9476-4A93-91AE-CC74253DB0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1D1C9C-B918-418D-A1C3-F54A645E9701}" type="datetimeFigureOut">
              <a:rPr lang="pl-PL" smtClean="0"/>
              <a:pPr/>
              <a:t>2016-12-27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BDD55F-9476-4A93-91AE-CC74253DB0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1D1C9C-B918-418D-A1C3-F54A645E9701}" type="datetimeFigureOut">
              <a:rPr lang="pl-PL" smtClean="0"/>
              <a:pPr/>
              <a:t>2016-12-27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BDD55F-9476-4A93-91AE-CC74253DB0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1D1C9C-B918-418D-A1C3-F54A645E9701}" type="datetimeFigureOut">
              <a:rPr lang="pl-PL" smtClean="0"/>
              <a:pPr/>
              <a:t>2016-12-27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BDD55F-9476-4A93-91AE-CC74253DB0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1D1C9C-B918-418D-A1C3-F54A645E9701}" type="datetimeFigureOut">
              <a:rPr lang="pl-PL" smtClean="0"/>
              <a:pPr/>
              <a:t>2016-12-27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BDD55F-9476-4A93-91AE-CC74253DB0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1D1C9C-B918-418D-A1C3-F54A645E9701}" type="datetimeFigureOut">
              <a:rPr lang="pl-PL" smtClean="0"/>
              <a:pPr/>
              <a:t>2016-12-27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BDD55F-9476-4A93-91AE-CC74253DB0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1D1C9C-B918-418D-A1C3-F54A645E9701}" type="datetimeFigureOut">
              <a:rPr lang="pl-PL" smtClean="0"/>
              <a:pPr/>
              <a:t>2016-12-27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BDD55F-9476-4A93-91AE-CC74253DB0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ymbol zastępczy zawartości 3" descr="logo_nowe_MISTiA_03_RGB.jp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1508760" y="188640"/>
            <a:ext cx="6126480" cy="935736"/>
          </a:xfrm>
          <a:prstGeom prst="rect">
            <a:avLst/>
          </a:prstGeom>
        </p:spPr>
      </p:pic>
      <p:pic>
        <p:nvPicPr>
          <p:cNvPr id="8" name="Obraz 7" descr="logo_nowe_MISTiA_02+MSUES+DEKRA_300dpi.jp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94076" y="6165304"/>
            <a:ext cx="3355848" cy="609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7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96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32000" r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logo_nowe_FRDL_MISTiA_03_2015_kontra_PNG_300dpi_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1508754" y="185958"/>
            <a:ext cx="6126492" cy="938786"/>
          </a:xfrm>
          <a:prstGeom prst="rect">
            <a:avLst/>
          </a:prstGeom>
        </p:spPr>
      </p:pic>
      <p:pic>
        <p:nvPicPr>
          <p:cNvPr id="8" name="Obraz 7" descr="logo_nowe_MISTiA_02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772912" y="6075147"/>
            <a:ext cx="3599288" cy="666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11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259632" y="2852936"/>
            <a:ext cx="6400800" cy="1752600"/>
          </a:xfrm>
        </p:spPr>
        <p:txBody>
          <a:bodyPr/>
          <a:lstStyle/>
          <a:p>
            <a:pPr algn="l"/>
            <a:r>
              <a:rPr lang="pl-PL" sz="2400" i="1" dirty="0" smtClean="0">
                <a:solidFill>
                  <a:schemeClr val="bg1">
                    <a:lumMod val="85000"/>
                  </a:schemeClr>
                </a:solidFill>
                <a:latin typeface="Cambria" panose="02040503050406030204" pitchFamily="18" charset="0"/>
              </a:rPr>
              <a:t>„Nie wystarczy mieć cel – </a:t>
            </a:r>
            <a:endParaRPr lang="pl-PL" sz="2400" dirty="0" smtClean="0">
              <a:solidFill>
                <a:schemeClr val="bg1">
                  <a:lumMod val="85000"/>
                </a:schemeClr>
              </a:solidFill>
              <a:latin typeface="Cambria" panose="02040503050406030204" pitchFamily="18" charset="0"/>
            </a:endParaRPr>
          </a:p>
          <a:p>
            <a:pPr algn="l"/>
            <a:r>
              <a:rPr lang="pl-PL" sz="2400" i="1" dirty="0" smtClean="0">
                <a:solidFill>
                  <a:schemeClr val="bg1">
                    <a:lumMod val="85000"/>
                  </a:schemeClr>
                </a:solidFill>
                <a:latin typeface="Cambria" panose="02040503050406030204" pitchFamily="18" charset="0"/>
              </a:rPr>
              <a:t>trzeba jeszcze wiedzieć,</a:t>
            </a:r>
            <a:endParaRPr lang="pl-PL" sz="2400" dirty="0" smtClean="0">
              <a:solidFill>
                <a:schemeClr val="bg1">
                  <a:lumMod val="85000"/>
                </a:schemeClr>
              </a:solidFill>
              <a:latin typeface="Cambria" panose="02040503050406030204" pitchFamily="18" charset="0"/>
            </a:endParaRPr>
          </a:p>
          <a:p>
            <a:pPr algn="l"/>
            <a:r>
              <a:rPr lang="pl-PL" sz="2400" i="1" dirty="0" smtClean="0">
                <a:solidFill>
                  <a:schemeClr val="bg1">
                    <a:lumMod val="85000"/>
                  </a:schemeClr>
                </a:solidFill>
                <a:latin typeface="Cambria" panose="02040503050406030204" pitchFamily="18" charset="0"/>
              </a:rPr>
              <a:t>jak ten cel osiągnąć”</a:t>
            </a:r>
            <a:endParaRPr lang="pl-PL" sz="2400" dirty="0" smtClean="0">
              <a:solidFill>
                <a:schemeClr val="bg1">
                  <a:lumMod val="85000"/>
                </a:schemeClr>
              </a:solidFill>
              <a:latin typeface="Cambria" panose="02040503050406030204" pitchFamily="18" charset="0"/>
            </a:endParaRPr>
          </a:p>
          <a:p>
            <a:pPr algn="l"/>
            <a:r>
              <a:rPr lang="pl-PL" sz="2400" dirty="0" smtClean="0">
                <a:solidFill>
                  <a:schemeClr val="bg1">
                    <a:lumMod val="85000"/>
                  </a:schemeClr>
                </a:solidFill>
                <a:latin typeface="Cambria" panose="02040503050406030204" pitchFamily="18" charset="0"/>
              </a:rPr>
              <a:t> </a:t>
            </a:r>
          </a:p>
          <a:p>
            <a:pPr algn="l"/>
            <a:r>
              <a:rPr lang="pl-PL" sz="2400" i="1" dirty="0" smtClean="0">
                <a:solidFill>
                  <a:schemeClr val="bg1">
                    <a:lumMod val="85000"/>
                  </a:schemeClr>
                </a:solidFill>
                <a:latin typeface="Cambria" panose="02040503050406030204" pitchFamily="18" charset="0"/>
              </a:rPr>
              <a:t> </a:t>
            </a:r>
            <a:r>
              <a:rPr lang="pl-PL" sz="2400" b="1" dirty="0" smtClean="0">
                <a:solidFill>
                  <a:schemeClr val="bg1">
                    <a:lumMod val="85000"/>
                  </a:schemeClr>
                </a:solidFill>
                <a:latin typeface="Cambria" panose="02040503050406030204" pitchFamily="18" charset="0"/>
              </a:rPr>
              <a:t>Profesor Jerzy Regulski</a:t>
            </a:r>
            <a:endParaRPr lang="pl-PL" sz="2400" dirty="0">
              <a:solidFill>
                <a:schemeClr val="bg1">
                  <a:lumMod val="85000"/>
                </a:schemeClr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/>
          </p:cNvSpPr>
          <p:nvPr/>
        </p:nvSpPr>
        <p:spPr bwMode="auto">
          <a:xfrm>
            <a:off x="467544" y="188640"/>
            <a:ext cx="828675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defRPr/>
            </a:pPr>
            <a:endParaRPr lang="pl-PL" sz="2400" b="1" dirty="0">
              <a:solidFill>
                <a:srgbClr val="1E1E78"/>
              </a:solidFill>
              <a:latin typeface="Cambria" pitchFamily="18" charset="0"/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pl-PL" sz="2400" b="1" dirty="0">
              <a:solidFill>
                <a:srgbClr val="1E1E78"/>
              </a:solidFill>
              <a:latin typeface="Cambria" pitchFamily="18" charset="0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pl-PL" sz="2400" b="1" dirty="0">
              <a:solidFill>
                <a:srgbClr val="1E1E78"/>
              </a:solidFill>
              <a:latin typeface="Cambria" pitchFamily="18" charset="0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pl-PL" sz="2400" b="1" dirty="0">
              <a:solidFill>
                <a:srgbClr val="1E1E78"/>
              </a:solidFill>
              <a:latin typeface="Cambria" pitchFamily="18" charset="0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pl-PL" sz="2400" b="1" dirty="0">
              <a:solidFill>
                <a:srgbClr val="1E1E78"/>
              </a:solidFill>
              <a:latin typeface="Cambria" pitchFamily="18" charset="0"/>
            </a:endParaRPr>
          </a:p>
        </p:txBody>
      </p:sp>
      <p:pic>
        <p:nvPicPr>
          <p:cNvPr id="1026" name="Obraz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6946"/>
            <a:ext cx="1721315" cy="77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az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2539" y="6086946"/>
            <a:ext cx="2181461" cy="77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le tekstowe 8"/>
          <p:cNvSpPr txBox="1"/>
          <p:nvPr/>
        </p:nvSpPr>
        <p:spPr>
          <a:xfrm>
            <a:off x="179512" y="404664"/>
            <a:ext cx="8784976" cy="7066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pl-PL" sz="2800" b="1" dirty="0" smtClean="0">
                <a:solidFill>
                  <a:srgbClr val="C00000"/>
                </a:solidFill>
                <a:latin typeface="Cambria" pitchFamily="18" charset="0"/>
              </a:rPr>
              <a:t>KOMITET REWITALIZACJI </a:t>
            </a:r>
          </a:p>
          <a:p>
            <a:pPr marL="457200" indent="-457200" algn="ctr"/>
            <a:endParaRPr lang="pl-PL" sz="2800" b="1" dirty="0" smtClean="0">
              <a:solidFill>
                <a:srgbClr val="C00000"/>
              </a:solidFill>
              <a:latin typeface="Cambria" pitchFamily="18" charset="0"/>
            </a:endParaRPr>
          </a:p>
          <a:p>
            <a:pPr marL="457200" indent="-457200" algn="ctr"/>
            <a:r>
              <a:rPr lang="pl-PL" sz="2800" dirty="0" smtClean="0">
                <a:latin typeface="Cambria" pitchFamily="18" charset="0"/>
              </a:rPr>
              <a:t>stanowi forum współpracy i dialogu interesariuszy </a:t>
            </a:r>
          </a:p>
          <a:p>
            <a:pPr marL="457200" indent="-457200" algn="ctr"/>
            <a:r>
              <a:rPr lang="pl-PL" sz="2800" dirty="0" smtClean="0">
                <a:latin typeface="Cambria" pitchFamily="18" charset="0"/>
              </a:rPr>
              <a:t>z organami gminy w sprawach dotyczących przygotowania, prowadzenia i oceny rewitalizacji oraz pełni funkcję opiniodawczo-doradczą wójta, burmistrza albo prezydenta miasta. Dopuszcza się powołanie osobnych Komitetów Rewitalizacji dla wyznaczonych podobszarów rewitalizacji.</a:t>
            </a:r>
          </a:p>
          <a:p>
            <a:pPr marL="457200" indent="-457200" algn="ctr"/>
            <a:endParaRPr lang="pl-PL" sz="2800" dirty="0" smtClean="0">
              <a:latin typeface="Cambria" pitchFamily="18" charset="0"/>
            </a:endParaRPr>
          </a:p>
          <a:p>
            <a:pPr marL="457200" indent="-457200" algn="r"/>
            <a:r>
              <a:rPr lang="pl-PL" sz="2800" i="1" dirty="0" smtClean="0">
                <a:solidFill>
                  <a:srgbClr val="C00000"/>
                </a:solidFill>
                <a:latin typeface="Cambria" pitchFamily="18" charset="0"/>
              </a:rPr>
              <a:t>(Ustawa o rewitalizacji, art.7.1)</a:t>
            </a:r>
          </a:p>
          <a:p>
            <a:pPr marL="457200" indent="-457200" algn="ctr"/>
            <a:endParaRPr lang="pl-PL" sz="2800" dirty="0" smtClean="0">
              <a:latin typeface="Cambria" pitchFamily="18" charset="0"/>
            </a:endParaRPr>
          </a:p>
          <a:p>
            <a:pPr marL="457200" indent="-457200" algn="ctr"/>
            <a:endParaRPr lang="pl-PL" sz="2800" b="1" dirty="0" smtClean="0">
              <a:solidFill>
                <a:srgbClr val="C00000"/>
              </a:solidFill>
              <a:latin typeface="Cambria" pitchFamily="18" charset="0"/>
            </a:endParaRPr>
          </a:p>
          <a:p>
            <a:pPr marL="457200" indent="-457200" algn="ctr"/>
            <a:endParaRPr lang="pl-PL" sz="2800" b="1" dirty="0" smtClean="0">
              <a:solidFill>
                <a:srgbClr val="C00000"/>
              </a:solidFill>
              <a:latin typeface="Cambria" pitchFamily="18" charset="0"/>
            </a:endParaRPr>
          </a:p>
          <a:p>
            <a:pPr algn="ctr"/>
            <a:r>
              <a:rPr lang="pl-PL" sz="2400" b="1" dirty="0" smtClean="0">
                <a:latin typeface="Cambria" pitchFamily="18" charset="0"/>
              </a:rPr>
              <a:t> </a:t>
            </a:r>
          </a:p>
          <a:p>
            <a:endParaRPr lang="pl-PL" sz="23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/>
          </p:cNvSpPr>
          <p:nvPr/>
        </p:nvSpPr>
        <p:spPr bwMode="auto">
          <a:xfrm>
            <a:off x="467544" y="188640"/>
            <a:ext cx="828675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None/>
            </a:pPr>
            <a:r>
              <a:rPr lang="pl-PL" sz="2800" b="1" dirty="0" smtClean="0">
                <a:solidFill>
                  <a:srgbClr val="C00000"/>
                </a:solidFill>
                <a:latin typeface="Cambria" pitchFamily="18" charset="0"/>
              </a:rPr>
              <a:t>ZARZĄDZANIE GMINNYM PROGRAMEM REWITALIZACJI</a:t>
            </a:r>
          </a:p>
          <a:p>
            <a:pPr algn="ctr" eaLnBrk="0" hangingPunct="0">
              <a:spcBef>
                <a:spcPct val="20000"/>
              </a:spcBef>
              <a:defRPr/>
            </a:pPr>
            <a:endParaRPr lang="pl-PL" sz="2400" b="1" dirty="0">
              <a:solidFill>
                <a:srgbClr val="1E1E78"/>
              </a:solidFill>
              <a:latin typeface="Cambria" pitchFamily="18" charset="0"/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pl-PL" sz="2400" b="1" dirty="0">
              <a:solidFill>
                <a:srgbClr val="1E1E78"/>
              </a:solidFill>
              <a:latin typeface="Cambria" pitchFamily="18" charset="0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pl-PL" sz="2400" b="1" dirty="0">
              <a:solidFill>
                <a:srgbClr val="1E1E78"/>
              </a:solidFill>
              <a:latin typeface="Cambria" pitchFamily="18" charset="0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pl-PL" sz="2400" b="1" dirty="0">
              <a:solidFill>
                <a:srgbClr val="1E1E78"/>
              </a:solidFill>
              <a:latin typeface="Cambria" pitchFamily="18" charset="0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pl-PL" sz="2400" b="1" dirty="0">
              <a:solidFill>
                <a:srgbClr val="1E1E78"/>
              </a:solidFill>
              <a:latin typeface="Cambria" pitchFamily="18" charset="0"/>
            </a:endParaRPr>
          </a:p>
        </p:txBody>
      </p:sp>
      <p:pic>
        <p:nvPicPr>
          <p:cNvPr id="1026" name="Obraz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6946"/>
            <a:ext cx="1721315" cy="77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az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2539" y="6086946"/>
            <a:ext cx="2181461" cy="77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le tekstowe 8"/>
          <p:cNvSpPr txBox="1"/>
          <p:nvPr/>
        </p:nvSpPr>
        <p:spPr>
          <a:xfrm>
            <a:off x="179512" y="1071801"/>
            <a:ext cx="87849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pl-PL" sz="2400" b="1" dirty="0" smtClean="0">
                <a:latin typeface="Cambria" pitchFamily="18" charset="0"/>
              </a:rPr>
              <a:t>KOMITET REWITALIZACJI </a:t>
            </a:r>
          </a:p>
          <a:p>
            <a:pPr algn="ctr"/>
            <a:r>
              <a:rPr lang="pl-PL" sz="2400" b="1" dirty="0" smtClean="0">
                <a:latin typeface="Cambria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pl-PL" sz="2200" dirty="0" smtClean="0">
                <a:latin typeface="Cambria" pitchFamily="18" charset="0"/>
              </a:rPr>
              <a:t>  Komitet Sterujący ds. Rewitalizacji w sprawach dotyczących interpretacji zgodności realizowanych działań z założeniami GPR będzie zasięgał opinii Komitetu Rewitalizacji.</a:t>
            </a:r>
            <a:endParaRPr lang="pl-PL" sz="2200" b="1" dirty="0" smtClean="0">
              <a:latin typeface="Cambr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l-PL" sz="2200" dirty="0" smtClean="0">
                <a:latin typeface="Cambria" pitchFamily="18" charset="0"/>
              </a:rPr>
              <a:t>  Zadaniem Komitetu jest dostarczanie w procesie rewitalizacji opinii </a:t>
            </a:r>
          </a:p>
          <a:p>
            <a:r>
              <a:rPr lang="pl-PL" sz="2200" dirty="0" smtClean="0">
                <a:latin typeface="Cambria" pitchFamily="18" charset="0"/>
              </a:rPr>
              <a:t>i stanowisk, które mają pomóc gminie w prawidłowym ukształtowaniu jego przebiegu. </a:t>
            </a:r>
          </a:p>
          <a:p>
            <a:pPr>
              <a:buFont typeface="Arial" pitchFamily="34" charset="0"/>
              <a:buChar char="•"/>
            </a:pPr>
            <a:r>
              <a:rPr lang="pl-PL" sz="2200" dirty="0" smtClean="0">
                <a:latin typeface="Cambria" pitchFamily="18" charset="0"/>
              </a:rPr>
              <a:t>  Na forum Komitetu możliwe jest również prowadzenie dyskusji (dialogu) na temat planowanych rozwiązań, sposobu ich realizacji oraz ewaluacji rewitalizacji. </a:t>
            </a:r>
          </a:p>
          <a:p>
            <a:pPr>
              <a:buFont typeface="Arial" pitchFamily="34" charset="0"/>
              <a:buChar char="•"/>
            </a:pPr>
            <a:r>
              <a:rPr lang="pl-PL" sz="2200" dirty="0" smtClean="0">
                <a:latin typeface="Cambria" pitchFamily="18" charset="0"/>
              </a:rPr>
              <a:t>  Komitet stanowi organizacyjny łącznik między organami gminy </a:t>
            </a:r>
          </a:p>
          <a:p>
            <a:r>
              <a:rPr lang="pl-PL" sz="2200" dirty="0" smtClean="0">
                <a:latin typeface="Cambria" pitchFamily="18" charset="0"/>
              </a:rPr>
              <a:t>a pozostałymi interesariuszami rewitalizacji, stanowiąc jeden ze środków zapewnienia partycypacyjnego charakteru rewitalizacji</a:t>
            </a:r>
            <a:r>
              <a:rPr lang="pl-PL" sz="2300" dirty="0" smtClean="0">
                <a:latin typeface="Cambria" pitchFamily="18" charset="0"/>
              </a:rPr>
              <a:t>.</a:t>
            </a:r>
          </a:p>
          <a:p>
            <a:endParaRPr lang="pl-PL" sz="23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/>
          </p:cNvSpPr>
          <p:nvPr/>
        </p:nvSpPr>
        <p:spPr bwMode="auto">
          <a:xfrm>
            <a:off x="467544" y="188640"/>
            <a:ext cx="828675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None/>
            </a:pPr>
            <a:r>
              <a:rPr lang="pl-PL" sz="2800" b="1" dirty="0" smtClean="0">
                <a:solidFill>
                  <a:srgbClr val="C00000"/>
                </a:solidFill>
                <a:latin typeface="Cambria" pitchFamily="18" charset="0"/>
              </a:rPr>
              <a:t>CELE I KIERUNKI DZIAŁAŃ</a:t>
            </a:r>
          </a:p>
          <a:p>
            <a:pPr algn="ctr" eaLnBrk="0" hangingPunct="0">
              <a:spcBef>
                <a:spcPct val="20000"/>
              </a:spcBef>
              <a:defRPr/>
            </a:pPr>
            <a:endParaRPr lang="pl-PL" sz="2400" b="1" dirty="0">
              <a:solidFill>
                <a:srgbClr val="1E1E78"/>
              </a:solidFill>
              <a:latin typeface="Cambria" pitchFamily="18" charset="0"/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pl-PL" sz="2400" b="1" dirty="0">
              <a:solidFill>
                <a:srgbClr val="1E1E78"/>
              </a:solidFill>
              <a:latin typeface="Cambria" pitchFamily="18" charset="0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pl-PL" sz="2400" b="1" dirty="0">
              <a:solidFill>
                <a:srgbClr val="1E1E78"/>
              </a:solidFill>
              <a:latin typeface="Cambria" pitchFamily="18" charset="0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pl-PL" sz="2400" b="1" dirty="0">
              <a:solidFill>
                <a:srgbClr val="1E1E78"/>
              </a:solidFill>
              <a:latin typeface="Cambria" pitchFamily="18" charset="0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pl-PL" sz="2400" b="1" dirty="0">
              <a:solidFill>
                <a:srgbClr val="1E1E78"/>
              </a:solidFill>
              <a:latin typeface="Cambria" pitchFamily="18" charset="0"/>
            </a:endParaRPr>
          </a:p>
        </p:txBody>
      </p:sp>
      <p:pic>
        <p:nvPicPr>
          <p:cNvPr id="1026" name="Obraz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6946"/>
            <a:ext cx="1721315" cy="77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az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2539" y="6086946"/>
            <a:ext cx="2181461" cy="77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le tekstowe 8"/>
          <p:cNvSpPr txBox="1"/>
          <p:nvPr/>
        </p:nvSpPr>
        <p:spPr>
          <a:xfrm>
            <a:off x="179512" y="910218"/>
            <a:ext cx="8784976" cy="5947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Cambria" pitchFamily="18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b="1" u="sng" dirty="0" smtClean="0">
                <a:solidFill>
                  <a:srgbClr val="C00000"/>
                </a:solidFill>
                <a:latin typeface="Cambria"/>
                <a:ea typeface="Times New Roman"/>
                <a:cs typeface="Times New Roman"/>
              </a:rPr>
              <a:t>Cel 1: WSPIERANIE -  WŁĄCZENIE - INTEGRACJA </a:t>
            </a:r>
            <a:endParaRPr lang="pl-PL" dirty="0" smtClean="0">
              <a:solidFill>
                <a:srgbClr val="C00000"/>
              </a:solidFill>
              <a:ea typeface="Times New Roman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b="1" dirty="0" smtClean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Zwiększenie włączenia społecznego oraz poczucia tożsamości i integracji społecznej, poprzez podniesienie jakości edukacji i wzmocnienie systemu wsparcia osób zagrożonych wykluczeniem społecznym oraz utworzenie przestrzeni i oferty aktywizującej mieszkańców.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dirty="0" smtClean="0">
              <a:ea typeface="Times New Roman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b="1" dirty="0" smtClean="0">
                <a:solidFill>
                  <a:srgbClr val="C00000"/>
                </a:solidFill>
                <a:latin typeface="Cambria"/>
                <a:ea typeface="Times New Roman"/>
                <a:cs typeface="Times New Roman"/>
              </a:rPr>
              <a:t>Kierunki działań:</a:t>
            </a:r>
            <a:endParaRPr lang="pl-PL" dirty="0" smtClean="0">
              <a:solidFill>
                <a:srgbClr val="C00000"/>
              </a:solidFill>
              <a:ea typeface="Times New Roman"/>
              <a:cs typeface="Arial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smtClean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Wzmocnienie systemu edukacji, jako fundamentu dla kształtowania kapitału społecznego  i ekonomicznego Gminy</a:t>
            </a:r>
            <a:endParaRPr lang="pl-PL" dirty="0" smtClean="0">
              <a:ea typeface="Times New Roman"/>
              <a:cs typeface="Arial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smtClean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Zweryfikowanie i poprawa skuteczności metod i systemu udzielania wsparcia osobom  znajdujących się w szczególnie trudnej sytuacji.</a:t>
            </a:r>
            <a:endParaRPr lang="pl-PL" dirty="0" smtClean="0">
              <a:ea typeface="Times New Roman"/>
              <a:cs typeface="Arial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smtClean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Stworzenie warunków  integracji i włączenia społecznego mieszkańców, z uwzględnieniem potrzeb różnych grup wiekowych.</a:t>
            </a:r>
            <a:endParaRPr lang="pl-PL" dirty="0" smtClean="0">
              <a:ea typeface="Times New Roman"/>
              <a:cs typeface="Arial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smtClean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Utworzenie przestrzeni i oferty dla aktywizacji społecznej mieszkańców oraz współpracy i działań międzysektorowych</a:t>
            </a:r>
            <a:endParaRPr lang="pl-PL" dirty="0" smtClean="0">
              <a:ea typeface="Times New Roman"/>
              <a:cs typeface="Arial"/>
            </a:endParaRPr>
          </a:p>
          <a:p>
            <a:pPr>
              <a:buFont typeface="Arial" pitchFamily="34" charset="0"/>
              <a:buChar char="•"/>
            </a:pPr>
            <a:endParaRPr lang="pl-PL" sz="2300" dirty="0" smtClean="0">
              <a:latin typeface="Cambria" pitchFamily="18" charset="0"/>
            </a:endParaRPr>
          </a:p>
          <a:p>
            <a:endParaRPr lang="pl-PL" sz="23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/>
          </p:cNvSpPr>
          <p:nvPr/>
        </p:nvSpPr>
        <p:spPr bwMode="auto">
          <a:xfrm>
            <a:off x="467544" y="188640"/>
            <a:ext cx="828675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None/>
            </a:pPr>
            <a:r>
              <a:rPr lang="pl-PL" sz="2800" b="1" dirty="0" smtClean="0">
                <a:solidFill>
                  <a:srgbClr val="C00000"/>
                </a:solidFill>
                <a:latin typeface="Cambria" pitchFamily="18" charset="0"/>
              </a:rPr>
              <a:t>CELE I KIERUNKI DZIAŁAŃ</a:t>
            </a:r>
          </a:p>
          <a:p>
            <a:pPr algn="ctr" eaLnBrk="0" hangingPunct="0">
              <a:spcBef>
                <a:spcPct val="20000"/>
              </a:spcBef>
              <a:defRPr/>
            </a:pPr>
            <a:endParaRPr lang="pl-PL" sz="2400" b="1" dirty="0">
              <a:solidFill>
                <a:srgbClr val="1E1E78"/>
              </a:solidFill>
              <a:latin typeface="Cambria" pitchFamily="18" charset="0"/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pl-PL" sz="2400" b="1" dirty="0">
              <a:solidFill>
                <a:srgbClr val="1E1E78"/>
              </a:solidFill>
              <a:latin typeface="Cambria" pitchFamily="18" charset="0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pl-PL" sz="2400" b="1" dirty="0">
              <a:solidFill>
                <a:srgbClr val="1E1E78"/>
              </a:solidFill>
              <a:latin typeface="Cambria" pitchFamily="18" charset="0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pl-PL" sz="2400" b="1" dirty="0">
              <a:solidFill>
                <a:srgbClr val="1E1E78"/>
              </a:solidFill>
              <a:latin typeface="Cambria" pitchFamily="18" charset="0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pl-PL" sz="2400" b="1" dirty="0">
              <a:solidFill>
                <a:srgbClr val="1E1E78"/>
              </a:solidFill>
              <a:latin typeface="Cambria" pitchFamily="18" charset="0"/>
            </a:endParaRPr>
          </a:p>
        </p:txBody>
      </p:sp>
      <p:pic>
        <p:nvPicPr>
          <p:cNvPr id="1026" name="Obraz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6946"/>
            <a:ext cx="1721315" cy="77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az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2539" y="6086946"/>
            <a:ext cx="2181461" cy="77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le tekstowe 8"/>
          <p:cNvSpPr txBox="1"/>
          <p:nvPr/>
        </p:nvSpPr>
        <p:spPr>
          <a:xfrm>
            <a:off x="179512" y="910218"/>
            <a:ext cx="8784976" cy="5061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Cambria" pitchFamily="18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b="1" u="sng" dirty="0" smtClean="0">
                <a:solidFill>
                  <a:srgbClr val="C00000"/>
                </a:solidFill>
                <a:latin typeface="Cambria"/>
                <a:ea typeface="Times New Roman"/>
                <a:cs typeface="Times New Roman"/>
              </a:rPr>
              <a:t>Cel 2: SIŁA KAPITAŁU SPOŁECZNEGO I ZASOBÓW LOKALNYCH WSPARCIEM GOSPODARKI LOKALNEJ </a:t>
            </a:r>
            <a:endParaRPr lang="pl-PL" u="sng" dirty="0" smtClean="0">
              <a:solidFill>
                <a:srgbClr val="C00000"/>
              </a:solidFill>
              <a:ea typeface="Times New Roman"/>
              <a:cs typeface="Arial"/>
            </a:endParaRPr>
          </a:p>
          <a:p>
            <a:pPr algn="just">
              <a:spcAft>
                <a:spcPts val="0"/>
              </a:spcAft>
            </a:pPr>
            <a:r>
              <a:rPr lang="pl-PL" b="1" dirty="0" smtClean="0">
                <a:latin typeface="Cambria"/>
                <a:ea typeface="Times New Roman"/>
                <a:cs typeface="Times New Roman"/>
              </a:rPr>
              <a:t>Rozwój kapitału ludzkiego i lokalnej przedsiębiorczości poprzez wsparcie przedsiębiorców i ofertę  aktywizującą osoby oddalone od rynku pracy. Działania mające na celu mocniejsze wykorzystanie lokalnych  potencjałów i poprawę sieci połączeń z kluczowymi </a:t>
            </a:r>
            <a:r>
              <a:rPr lang="pl-PL" b="1" dirty="0" err="1" smtClean="0">
                <a:latin typeface="Cambria"/>
                <a:ea typeface="Times New Roman"/>
                <a:cs typeface="Times New Roman"/>
              </a:rPr>
              <a:t>destynacjami</a:t>
            </a:r>
            <a:r>
              <a:rPr lang="pl-PL" b="1" dirty="0" smtClean="0">
                <a:latin typeface="Cambria"/>
                <a:ea typeface="Times New Roman"/>
                <a:cs typeface="Times New Roman"/>
              </a:rPr>
              <a:t> rynku pracy.</a:t>
            </a:r>
          </a:p>
          <a:p>
            <a:pPr algn="just">
              <a:spcAft>
                <a:spcPts val="0"/>
              </a:spcAft>
            </a:pPr>
            <a:endParaRPr lang="pl-PL" dirty="0" smtClean="0"/>
          </a:p>
          <a:p>
            <a:pPr algn="just">
              <a:spcAft>
                <a:spcPts val="0"/>
              </a:spcAft>
            </a:pPr>
            <a:r>
              <a:rPr lang="pl-PL" b="1" dirty="0" smtClean="0">
                <a:solidFill>
                  <a:srgbClr val="C00000"/>
                </a:solidFill>
                <a:latin typeface="Cambria"/>
                <a:ea typeface="Times New Roman"/>
                <a:cs typeface="Times New Roman"/>
              </a:rPr>
              <a:t>Kierunki działań:</a:t>
            </a:r>
            <a:endParaRPr lang="pl-PL" dirty="0" smtClean="0">
              <a:solidFill>
                <a:srgbClr val="C00000"/>
              </a:solidFill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smtClean="0">
                <a:latin typeface="Cambria"/>
                <a:ea typeface="Times New Roman"/>
                <a:cs typeface="Times New Roman"/>
              </a:rPr>
              <a:t>Wspieranie rozwoju przedsiębiorczości na rzecz kreowania nowych miejsc pracy</a:t>
            </a:r>
            <a:endParaRPr lang="pl-PL" dirty="0" smtClean="0">
              <a:ea typeface="Times New Roman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smtClean="0">
                <a:latin typeface="Cambria"/>
                <a:ea typeface="Times New Roman"/>
                <a:cs typeface="Times New Roman"/>
              </a:rPr>
              <a:t>Wspieranie</a:t>
            </a:r>
            <a:r>
              <a:rPr lang="pl-PL" dirty="0" smtClean="0">
                <a:latin typeface="Cambria"/>
                <a:ea typeface="Times New Roman"/>
                <a:cs typeface="Arial"/>
              </a:rPr>
              <a:t> osób zagrożonych wykluczeniem z rynku pracy</a:t>
            </a:r>
            <a:endParaRPr lang="pl-PL" dirty="0" smtClean="0">
              <a:ea typeface="Times New Roman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smtClean="0">
                <a:latin typeface="Cambria"/>
                <a:ea typeface="Times New Roman"/>
                <a:cs typeface="Times New Roman"/>
              </a:rPr>
              <a:t>Usprawnienie systemu transportu zbiorowego</a:t>
            </a:r>
            <a:endParaRPr lang="pl-PL" dirty="0" smtClean="0">
              <a:ea typeface="Times New Roman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smtClean="0">
                <a:latin typeface="Cambria"/>
                <a:ea typeface="Times New Roman"/>
                <a:cs typeface="Times New Roman"/>
              </a:rPr>
              <a:t>Dalsza identyfikacja i rozwój oferty Miasta opartej o zasoby i dziedzictwo Gminy, mogące przyczynić się do rozwoju usług przemysłu czasu wolnego</a:t>
            </a:r>
            <a:endParaRPr lang="pl-PL" sz="2400" dirty="0" smtClean="0">
              <a:ea typeface="Times New Roman"/>
              <a:cs typeface="Arial"/>
            </a:endParaRPr>
          </a:p>
          <a:p>
            <a:pPr>
              <a:buFont typeface="Arial" pitchFamily="34" charset="0"/>
              <a:buChar char="•"/>
            </a:pPr>
            <a:endParaRPr lang="pl-PL" sz="2300" dirty="0" smtClean="0">
              <a:latin typeface="Cambria" pitchFamily="18" charset="0"/>
            </a:endParaRPr>
          </a:p>
          <a:p>
            <a:endParaRPr lang="pl-PL" sz="23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/>
          </p:cNvSpPr>
          <p:nvPr/>
        </p:nvSpPr>
        <p:spPr bwMode="auto">
          <a:xfrm>
            <a:off x="467544" y="188640"/>
            <a:ext cx="828675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None/>
            </a:pPr>
            <a:r>
              <a:rPr lang="pl-PL" sz="2800" b="1" dirty="0" smtClean="0">
                <a:solidFill>
                  <a:srgbClr val="C00000"/>
                </a:solidFill>
                <a:latin typeface="Cambria" pitchFamily="18" charset="0"/>
              </a:rPr>
              <a:t>CELE I KIERUNKI DZIAŁAŃ</a:t>
            </a:r>
          </a:p>
          <a:p>
            <a:pPr algn="ctr" eaLnBrk="0" hangingPunct="0">
              <a:spcBef>
                <a:spcPct val="20000"/>
              </a:spcBef>
              <a:defRPr/>
            </a:pPr>
            <a:endParaRPr lang="pl-PL" sz="2400" b="1" dirty="0">
              <a:solidFill>
                <a:srgbClr val="1E1E78"/>
              </a:solidFill>
              <a:latin typeface="Cambria" pitchFamily="18" charset="0"/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pl-PL" sz="2400" b="1" dirty="0">
              <a:solidFill>
                <a:srgbClr val="1E1E78"/>
              </a:solidFill>
              <a:latin typeface="Cambria" pitchFamily="18" charset="0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pl-PL" sz="2400" b="1" dirty="0">
              <a:solidFill>
                <a:srgbClr val="1E1E78"/>
              </a:solidFill>
              <a:latin typeface="Cambria" pitchFamily="18" charset="0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pl-PL" sz="2400" b="1" dirty="0">
              <a:solidFill>
                <a:srgbClr val="1E1E78"/>
              </a:solidFill>
              <a:latin typeface="Cambria" pitchFamily="18" charset="0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pl-PL" sz="2400" b="1" dirty="0">
              <a:solidFill>
                <a:srgbClr val="1E1E78"/>
              </a:solidFill>
              <a:latin typeface="Cambria" pitchFamily="18" charset="0"/>
            </a:endParaRPr>
          </a:p>
        </p:txBody>
      </p:sp>
      <p:pic>
        <p:nvPicPr>
          <p:cNvPr id="1026" name="Obraz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6946"/>
            <a:ext cx="1721315" cy="77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az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2539" y="6086946"/>
            <a:ext cx="2181461" cy="77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980728"/>
            <a:ext cx="864096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Cel 3. DOBRA PRZESTRZEŃ PUBLICZNA I ŚRODOWISKO NATURALNE GMINY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Poprawa jakości przestrzeni publicznej i</a:t>
            </a:r>
            <a:r>
              <a:rPr kumimoji="0" lang="pl-PL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stanu środowiska naturalnego</a:t>
            </a:r>
            <a:r>
              <a:rPr kumimoji="0" lang="pl-P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, poprzez podniesienie estetyki i standardów infrastruktury części wspólnych gminy, oraz </a:t>
            </a:r>
            <a:r>
              <a:rPr kumimoji="0" lang="pl-PL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działania na rzecz edukacji ekologicznej mieszkańców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i  wzmocnienia ich bezpieczeństwa komunikacyjnego.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Kierunki działań: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Poprawa estetyki i funkcjonalności Gminy jako przestrzeni przyjaznej mieszkańcom, z uwzględnieniem uwarunkowań os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ó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b ze szczeg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ó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lnymi potrzebami</a:t>
            </a: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Zwiększenie bezpieczeństwa komunikacyjnego mieszkańc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ó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w.</a:t>
            </a: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Podejmowanie działań mających na celu ograniczenie niskiej emisji oraz edukacja ekologiczna na rzecz zachowań proekologicznych mieszkańc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ó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w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az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6946"/>
            <a:ext cx="1721315" cy="77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az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2539" y="6086946"/>
            <a:ext cx="2181461" cy="77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5" descr="Wycinek ekranu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159732" y="22312"/>
            <a:ext cx="4824536" cy="6813376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179512" y="1412776"/>
            <a:ext cx="8784976" cy="403244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algn="ctr">
              <a:spcAft>
                <a:spcPts val="1800"/>
              </a:spcAft>
            </a:pPr>
            <a:endParaRPr lang="pl-PL" sz="3900" b="1" noProof="1" smtClean="0">
              <a:solidFill>
                <a:schemeClr val="bg1"/>
              </a:solidFill>
              <a:latin typeface="Cambria" pitchFamily="18" charset="0"/>
            </a:endParaRPr>
          </a:p>
          <a:p>
            <a:pPr algn="ctr">
              <a:spcAft>
                <a:spcPts val="1800"/>
              </a:spcAft>
            </a:pPr>
            <a:r>
              <a:rPr lang="pl-PL" sz="3900" b="1" noProof="1" smtClean="0">
                <a:solidFill>
                  <a:schemeClr val="bg1"/>
                </a:solidFill>
                <a:latin typeface="Cambria" pitchFamily="18" charset="0"/>
              </a:rPr>
              <a:t>Dziękujemy za uwagę!</a:t>
            </a:r>
          </a:p>
          <a:p>
            <a:pPr algn="ctr">
              <a:spcAft>
                <a:spcPts val="1800"/>
              </a:spcAft>
            </a:pPr>
            <a:endParaRPr lang="pl-PL" sz="3900" b="1" noProof="1" smtClean="0">
              <a:solidFill>
                <a:schemeClr val="bg1"/>
              </a:solidFill>
              <a:latin typeface="Cambria" pitchFamily="18" charset="0"/>
            </a:endParaRPr>
          </a:p>
          <a:p>
            <a:pPr algn="ctr">
              <a:spcAft>
                <a:spcPts val="1800"/>
              </a:spcAft>
            </a:pPr>
            <a:endParaRPr lang="pl-PL" sz="2400" dirty="0" smtClean="0">
              <a:solidFill>
                <a:schemeClr val="bg1"/>
              </a:solidFill>
              <a:latin typeface="Cambria" pitchFamily="18" charset="0"/>
            </a:endParaRPr>
          </a:p>
          <a:p>
            <a:pPr algn="ctr">
              <a:spcAft>
                <a:spcPts val="1800"/>
              </a:spcAft>
            </a:pPr>
            <a:r>
              <a:rPr lang="pl-PL" sz="2800" b="1" dirty="0" smtClean="0">
                <a:solidFill>
                  <a:schemeClr val="bg1"/>
                </a:solidFill>
                <a:latin typeface="Cambria" pitchFamily="18" charset="0"/>
              </a:rPr>
              <a:t>Zespół ds. Doradztwa i Rozwoju</a:t>
            </a:r>
          </a:p>
          <a:p>
            <a:pPr algn="ctr">
              <a:spcAft>
                <a:spcPts val="1800"/>
              </a:spcAft>
            </a:pPr>
            <a:r>
              <a:rPr lang="pl-PL" sz="2200" b="1" dirty="0" smtClean="0">
                <a:solidFill>
                  <a:schemeClr val="bg1"/>
                </a:solidFill>
                <a:latin typeface="Cambria" pitchFamily="18" charset="0"/>
              </a:rPr>
              <a:t>FRDL Małopolski Instytut Samorządu </a:t>
            </a:r>
          </a:p>
          <a:p>
            <a:pPr algn="ctr">
              <a:spcAft>
                <a:spcPts val="1800"/>
              </a:spcAft>
            </a:pPr>
            <a:r>
              <a:rPr lang="pl-PL" sz="2200" b="1" dirty="0" smtClean="0">
                <a:solidFill>
                  <a:schemeClr val="bg1"/>
                </a:solidFill>
                <a:latin typeface="Cambria" pitchFamily="18" charset="0"/>
              </a:rPr>
              <a:t>Terytorialnego i Administracji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>
            <a:spLocks noGrp="1"/>
          </p:cNvSpPr>
          <p:nvPr>
            <p:ph type="ctrTitle"/>
          </p:nvPr>
        </p:nvSpPr>
        <p:spPr>
          <a:xfrm>
            <a:off x="685800" y="2202433"/>
            <a:ext cx="7846640" cy="2378695"/>
          </a:xfrm>
        </p:spPr>
        <p:txBody>
          <a:bodyPr>
            <a:normAutofit/>
          </a:bodyPr>
          <a:lstStyle/>
          <a:p>
            <a:r>
              <a:rPr lang="pl-PL" sz="5400" b="1" dirty="0" smtClean="0">
                <a:solidFill>
                  <a:schemeClr val="bg1"/>
                </a:solidFill>
              </a:rPr>
              <a:t>OFERTA </a:t>
            </a:r>
            <a:br>
              <a:rPr lang="pl-PL" sz="5400" b="1" dirty="0" smtClean="0">
                <a:solidFill>
                  <a:schemeClr val="bg1"/>
                </a:solidFill>
              </a:rPr>
            </a:br>
            <a:r>
              <a:rPr lang="pl-PL" sz="5400" b="1" dirty="0" smtClean="0">
                <a:solidFill>
                  <a:schemeClr val="bg1"/>
                </a:solidFill>
              </a:rPr>
              <a:t>FRDL MISTiA</a:t>
            </a:r>
            <a:endParaRPr lang="pl-PL" sz="5400" b="1" dirty="0">
              <a:solidFill>
                <a:schemeClr val="bg1"/>
              </a:solidFill>
            </a:endParaRPr>
          </a:p>
        </p:txBody>
      </p:sp>
      <p:sp>
        <p:nvSpPr>
          <p:cNvPr id="7" name="Rectangle 3"/>
          <p:cNvSpPr txBox="1">
            <a:spLocks/>
          </p:cNvSpPr>
          <p:nvPr/>
        </p:nvSpPr>
        <p:spPr bwMode="auto">
          <a:xfrm>
            <a:off x="467544" y="4725144"/>
            <a:ext cx="828675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None/>
            </a:pPr>
            <a:r>
              <a:rPr lang="pl-PL" sz="3200" b="1" dirty="0" smtClean="0">
                <a:latin typeface="Cambria" pitchFamily="18" charset="0"/>
              </a:rPr>
              <a:t>GMINNY PROGRAM REWITALIZACJI</a:t>
            </a:r>
          </a:p>
          <a:p>
            <a:pPr algn="ctr">
              <a:buNone/>
            </a:pPr>
            <a:r>
              <a:rPr lang="pl-PL" sz="3200" b="1" dirty="0" smtClean="0">
                <a:latin typeface="Cambria" pitchFamily="18" charset="0"/>
              </a:rPr>
              <a:t>GMINY CHEŁMEK NA LATA 2016 - 2020</a:t>
            </a:r>
            <a:endParaRPr lang="pl-PL" sz="3200" b="1" dirty="0">
              <a:solidFill>
                <a:srgbClr val="1E1E78"/>
              </a:solidFill>
              <a:latin typeface="+mn-lt"/>
            </a:endParaRPr>
          </a:p>
          <a:p>
            <a:pPr algn="ctr" eaLnBrk="0" hangingPunct="0">
              <a:spcBef>
                <a:spcPct val="20000"/>
              </a:spcBef>
              <a:defRPr/>
            </a:pPr>
            <a:endParaRPr lang="pl-PL" sz="2800" b="1" dirty="0">
              <a:solidFill>
                <a:srgbClr val="1E1E78"/>
              </a:solidFill>
              <a:latin typeface="+mn-lt"/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pl-PL" sz="2800" b="1" dirty="0">
              <a:solidFill>
                <a:srgbClr val="1E1E78"/>
              </a:solidFill>
              <a:latin typeface="+mn-lt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pl-PL" sz="3200" b="1" dirty="0">
              <a:solidFill>
                <a:srgbClr val="1E1E78"/>
              </a:solidFill>
              <a:latin typeface="+mn-lt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pl-PL" sz="3200" b="1" dirty="0">
              <a:solidFill>
                <a:srgbClr val="1E1E78"/>
              </a:solidFill>
              <a:latin typeface="+mn-lt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pl-PL" sz="2400" b="1" dirty="0">
              <a:solidFill>
                <a:srgbClr val="1E1E78"/>
              </a:solidFill>
              <a:latin typeface="+mn-lt"/>
            </a:endParaRPr>
          </a:p>
        </p:txBody>
      </p:sp>
      <p:pic>
        <p:nvPicPr>
          <p:cNvPr id="1026" name="Obraz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6946"/>
            <a:ext cx="1721315" cy="77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az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2539" y="6086946"/>
            <a:ext cx="2181461" cy="77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az 7" descr="C:\Users\BartoszK\AppData\Local\Microsoft\Windows\INetCache\Content.Word\2000px-POL_Chełmek_COA.svg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57195" y="551929"/>
            <a:ext cx="3229610" cy="381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 bwMode="auto">
          <a:xfrm>
            <a:off x="467544" y="764704"/>
            <a:ext cx="828675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707"/>
              </a:spcAft>
              <a:defRPr/>
            </a:pPr>
            <a:r>
              <a:rPr lang="pl-PL" sz="4800" b="1" dirty="0">
                <a:solidFill>
                  <a:srgbClr val="C00000"/>
                </a:solidFill>
                <a:latin typeface="Cambria" pitchFamily="18" charset="0"/>
              </a:rPr>
              <a:t>REWITALIZACJA  </a:t>
            </a:r>
            <a:endParaRPr lang="pl-PL" sz="2800" b="1" dirty="0">
              <a:solidFill>
                <a:srgbClr val="C00000"/>
              </a:solidFill>
              <a:latin typeface="Cambria" pitchFamily="18" charset="0"/>
            </a:endParaRPr>
          </a:p>
          <a:p>
            <a:pPr>
              <a:spcAft>
                <a:spcPts val="1707"/>
              </a:spcAft>
              <a:defRPr/>
            </a:pPr>
            <a:r>
              <a:rPr lang="pl-PL" sz="2800" dirty="0" smtClean="0">
                <a:latin typeface="Cambria" pitchFamily="18" charset="0"/>
              </a:rPr>
              <a:t>to </a:t>
            </a:r>
            <a:r>
              <a:rPr lang="pl-PL" sz="2800" dirty="0">
                <a:latin typeface="Cambria" pitchFamily="18" charset="0"/>
              </a:rPr>
              <a:t>proces wyprowadzania ze stanu kryzysowego obszarów zdegradowanych, prowadzony w sposób kompleksowy, poprzez zintegrowane działania na rzecz lokalnej społeczności, przestrzeni i gospodarki, skoncentrowane terytorialnie, prowadzone przez interesariuszy rewitalizacji na podstawie gminnego programu rewitalizacji.</a:t>
            </a:r>
            <a:endParaRPr lang="pl-PL" sz="2400" dirty="0">
              <a:latin typeface="Cambria" pitchFamily="18" charset="0"/>
            </a:endParaRPr>
          </a:p>
          <a:p>
            <a:pPr>
              <a:spcAft>
                <a:spcPts val="1707"/>
              </a:spcAft>
              <a:defRPr/>
            </a:pPr>
            <a:r>
              <a:rPr lang="pl-PL" sz="2800" i="1" dirty="0">
                <a:solidFill>
                  <a:srgbClr val="C00000"/>
                </a:solidFill>
                <a:latin typeface="Cambria" pitchFamily="18" charset="0"/>
              </a:rPr>
              <a:t>(Ustawa o rewitalizacji, art.2.1)</a:t>
            </a:r>
          </a:p>
          <a:p>
            <a:pPr eaLnBrk="0" hangingPunct="0">
              <a:spcBef>
                <a:spcPct val="20000"/>
              </a:spcBef>
              <a:defRPr/>
            </a:pPr>
            <a:endParaRPr lang="pl-PL" sz="2800" b="1" dirty="0">
              <a:solidFill>
                <a:srgbClr val="1E1E78"/>
              </a:solidFill>
              <a:latin typeface="Cambria" pitchFamily="18" charset="0"/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pl-PL" sz="2800" dirty="0">
              <a:solidFill>
                <a:srgbClr val="1E1E78"/>
              </a:solidFill>
              <a:latin typeface="Cambria" pitchFamily="18" charset="0"/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pl-PL" sz="800" b="1" dirty="0">
              <a:solidFill>
                <a:srgbClr val="1E1E78"/>
              </a:solidFill>
              <a:latin typeface="Cambria" pitchFamily="18" charset="0"/>
            </a:endParaRPr>
          </a:p>
          <a:p>
            <a:pPr algn="ctr" eaLnBrk="0" hangingPunct="0">
              <a:spcBef>
                <a:spcPct val="20000"/>
              </a:spcBef>
              <a:defRPr/>
            </a:pPr>
            <a:endParaRPr lang="pl-PL" sz="2800" b="1" dirty="0">
              <a:solidFill>
                <a:srgbClr val="1E1E78"/>
              </a:solidFill>
              <a:latin typeface="Cambria" pitchFamily="18" charset="0"/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pl-PL" sz="2800" b="1" dirty="0">
              <a:solidFill>
                <a:srgbClr val="1E1E78"/>
              </a:solidFill>
              <a:latin typeface="Cambria" pitchFamily="18" charset="0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pl-PL" sz="3200" b="1" dirty="0">
              <a:solidFill>
                <a:srgbClr val="1E1E78"/>
              </a:solidFill>
              <a:latin typeface="Cambria" pitchFamily="18" charset="0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pl-PL" sz="3200" b="1" dirty="0">
              <a:solidFill>
                <a:srgbClr val="1E1E78"/>
              </a:solidFill>
              <a:latin typeface="Cambria" pitchFamily="18" charset="0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pl-PL" sz="2400" b="1" dirty="0">
              <a:solidFill>
                <a:srgbClr val="1E1E78"/>
              </a:solidFill>
              <a:latin typeface="Cambria" pitchFamily="18" charset="0"/>
            </a:endParaRPr>
          </a:p>
        </p:txBody>
      </p:sp>
      <p:pic>
        <p:nvPicPr>
          <p:cNvPr id="3" name="Obraz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6946"/>
            <a:ext cx="1721315" cy="77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2539" y="6086946"/>
            <a:ext cx="2181461" cy="77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>
            <a:spLocks noGrp="1"/>
          </p:cNvSpPr>
          <p:nvPr>
            <p:ph type="ctrTitle"/>
          </p:nvPr>
        </p:nvSpPr>
        <p:spPr>
          <a:xfrm>
            <a:off x="685800" y="2202433"/>
            <a:ext cx="7846640" cy="2378695"/>
          </a:xfrm>
        </p:spPr>
        <p:txBody>
          <a:bodyPr>
            <a:normAutofit/>
          </a:bodyPr>
          <a:lstStyle/>
          <a:p>
            <a:r>
              <a:rPr lang="pl-PL" sz="5400" b="1" dirty="0">
                <a:solidFill>
                  <a:schemeClr val="bg1"/>
                </a:solidFill>
              </a:rPr>
              <a:t>OFERTA </a:t>
            </a:r>
            <a:br>
              <a:rPr lang="pl-PL" sz="5400" b="1" dirty="0">
                <a:solidFill>
                  <a:schemeClr val="bg1"/>
                </a:solidFill>
              </a:rPr>
            </a:br>
            <a:r>
              <a:rPr lang="pl-PL" sz="5400" b="1" dirty="0">
                <a:solidFill>
                  <a:schemeClr val="bg1"/>
                </a:solidFill>
              </a:rPr>
              <a:t>FRDL MISTiA</a:t>
            </a:r>
          </a:p>
        </p:txBody>
      </p:sp>
      <p:sp>
        <p:nvSpPr>
          <p:cNvPr id="7" name="Rectangle 3"/>
          <p:cNvSpPr txBox="1">
            <a:spLocks/>
          </p:cNvSpPr>
          <p:nvPr/>
        </p:nvSpPr>
        <p:spPr bwMode="auto">
          <a:xfrm>
            <a:off x="467544" y="404664"/>
            <a:ext cx="8286750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endParaRPr lang="pl-PL" sz="2400" b="1" dirty="0">
              <a:solidFill>
                <a:srgbClr val="1E1E78"/>
              </a:solidFill>
              <a:latin typeface="Cambria" pitchFamily="18" charset="0"/>
            </a:endParaRPr>
          </a:p>
          <a:p>
            <a:r>
              <a:rPr lang="pl-PL" sz="3600" b="1" dirty="0" smtClean="0">
                <a:solidFill>
                  <a:srgbClr val="C00000"/>
                </a:solidFill>
                <a:latin typeface="Cambria" pitchFamily="18" charset="0"/>
              </a:rPr>
              <a:t>STAN KRYZYSOWY</a:t>
            </a:r>
          </a:p>
          <a:p>
            <a:pPr algn="ctr"/>
            <a:endParaRPr lang="pl-PL" sz="2400" b="1" dirty="0" smtClean="0">
              <a:solidFill>
                <a:srgbClr val="C00000"/>
              </a:solidFill>
              <a:latin typeface="Cambria" pitchFamily="18" charset="0"/>
            </a:endParaRPr>
          </a:p>
          <a:p>
            <a:r>
              <a:rPr lang="pl-PL" sz="2500" dirty="0" smtClean="0">
                <a:latin typeface="Cambria" pitchFamily="18" charset="0"/>
              </a:rPr>
              <a:t>stan </a:t>
            </a:r>
            <a:r>
              <a:rPr lang="pl-PL" sz="2500" dirty="0">
                <a:latin typeface="Cambria" pitchFamily="18" charset="0"/>
              </a:rPr>
              <a:t>spowodowany koncentracją negatywnych zjawisk społecznych </a:t>
            </a:r>
            <a:r>
              <a:rPr lang="pl-PL" sz="2500" dirty="0" smtClean="0">
                <a:latin typeface="Cambria" pitchFamily="18" charset="0"/>
              </a:rPr>
              <a:t>(w szczególności </a:t>
            </a:r>
            <a:r>
              <a:rPr lang="pl-PL" sz="2500" dirty="0">
                <a:latin typeface="Cambria" pitchFamily="18" charset="0"/>
              </a:rPr>
              <a:t>bezrobocia, ubóstwa, przestępczości, niskiego poziomu edukacji </a:t>
            </a:r>
            <a:r>
              <a:rPr lang="pl-PL" sz="2500" dirty="0" smtClean="0">
                <a:latin typeface="Cambria" pitchFamily="18" charset="0"/>
              </a:rPr>
              <a:t>lub kapitału </a:t>
            </a:r>
            <a:r>
              <a:rPr lang="pl-PL" sz="2500" dirty="0">
                <a:latin typeface="Cambria" pitchFamily="18" charset="0"/>
              </a:rPr>
              <a:t>społecznego, niewystarczającego poziomu uczestnictwa </a:t>
            </a:r>
            <a:endParaRPr lang="pl-PL" sz="2500" dirty="0" smtClean="0">
              <a:latin typeface="Cambria" pitchFamily="18" charset="0"/>
            </a:endParaRPr>
          </a:p>
          <a:p>
            <a:r>
              <a:rPr lang="pl-PL" sz="2500" dirty="0" smtClean="0">
                <a:latin typeface="Cambria" pitchFamily="18" charset="0"/>
              </a:rPr>
              <a:t>w </a:t>
            </a:r>
            <a:r>
              <a:rPr lang="pl-PL" sz="2500" dirty="0">
                <a:latin typeface="Cambria" pitchFamily="18" charset="0"/>
              </a:rPr>
              <a:t>życiu publicznym i kulturalnym), współwystępujących </a:t>
            </a:r>
            <a:endParaRPr lang="pl-PL" sz="2500" dirty="0" smtClean="0">
              <a:latin typeface="Cambria" pitchFamily="18" charset="0"/>
            </a:endParaRPr>
          </a:p>
          <a:p>
            <a:r>
              <a:rPr lang="pl-PL" sz="2500" dirty="0" smtClean="0">
                <a:latin typeface="Cambria" pitchFamily="18" charset="0"/>
              </a:rPr>
              <a:t>z </a:t>
            </a:r>
            <a:r>
              <a:rPr lang="pl-PL" sz="2500" dirty="0">
                <a:latin typeface="Cambria" pitchFamily="18" charset="0"/>
              </a:rPr>
              <a:t>negatywnymi zjawiskami w co najmniej jednej </a:t>
            </a:r>
            <a:endParaRPr lang="pl-PL" sz="2500" dirty="0" smtClean="0">
              <a:latin typeface="Cambria" pitchFamily="18" charset="0"/>
            </a:endParaRPr>
          </a:p>
          <a:p>
            <a:r>
              <a:rPr lang="pl-PL" sz="2500" dirty="0" smtClean="0">
                <a:latin typeface="Cambria" pitchFamily="18" charset="0"/>
              </a:rPr>
              <a:t>z </a:t>
            </a:r>
            <a:r>
              <a:rPr lang="pl-PL" sz="2500" dirty="0">
                <a:latin typeface="Cambria" pitchFamily="18" charset="0"/>
              </a:rPr>
              <a:t>następujących sfer: 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pl-PL" sz="2500" dirty="0">
                <a:latin typeface="Cambria" pitchFamily="18" charset="0"/>
              </a:rPr>
              <a:t>gospodarczej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pl-PL" sz="2500" dirty="0">
                <a:latin typeface="Cambria" pitchFamily="18" charset="0"/>
              </a:rPr>
              <a:t>środowiskowej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pl-PL" sz="2500" dirty="0">
                <a:latin typeface="Cambria" pitchFamily="18" charset="0"/>
              </a:rPr>
              <a:t>przestrzenno-funkcjonalnej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pl-PL" sz="2500" dirty="0">
                <a:latin typeface="Cambria" pitchFamily="18" charset="0"/>
              </a:rPr>
              <a:t>technicznej</a:t>
            </a:r>
          </a:p>
          <a:p>
            <a:pPr eaLnBrk="0" hangingPunct="0">
              <a:spcBef>
                <a:spcPct val="20000"/>
              </a:spcBef>
              <a:defRPr/>
            </a:pPr>
            <a:endParaRPr lang="pl-PL" sz="2400" b="1" dirty="0">
              <a:solidFill>
                <a:srgbClr val="1E1E78"/>
              </a:solidFill>
              <a:latin typeface="Cambria" pitchFamily="18" charset="0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pl-PL" sz="2400" b="1" dirty="0">
              <a:solidFill>
                <a:srgbClr val="1E1E78"/>
              </a:solidFill>
              <a:latin typeface="Cambria" pitchFamily="18" charset="0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pl-PL" sz="2400" b="1" dirty="0">
              <a:solidFill>
                <a:srgbClr val="1E1E78"/>
              </a:solidFill>
              <a:latin typeface="Cambria" pitchFamily="18" charset="0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pl-PL" sz="2400" b="1" dirty="0">
              <a:solidFill>
                <a:srgbClr val="1E1E78"/>
              </a:solidFill>
              <a:latin typeface="Cambria" pitchFamily="18" charset="0"/>
            </a:endParaRPr>
          </a:p>
        </p:txBody>
      </p:sp>
      <p:pic>
        <p:nvPicPr>
          <p:cNvPr id="4" name="Obraz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6946"/>
            <a:ext cx="1721315" cy="77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2539" y="6086946"/>
            <a:ext cx="2181461" cy="77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677723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>
            <a:spLocks noGrp="1"/>
          </p:cNvSpPr>
          <p:nvPr>
            <p:ph type="ctrTitle"/>
          </p:nvPr>
        </p:nvSpPr>
        <p:spPr>
          <a:xfrm>
            <a:off x="685800" y="2202433"/>
            <a:ext cx="7846640" cy="2378695"/>
          </a:xfrm>
        </p:spPr>
        <p:txBody>
          <a:bodyPr>
            <a:normAutofit/>
          </a:bodyPr>
          <a:lstStyle/>
          <a:p>
            <a:r>
              <a:rPr lang="pl-PL" sz="5400" b="1" dirty="0">
                <a:solidFill>
                  <a:schemeClr val="bg1"/>
                </a:solidFill>
              </a:rPr>
              <a:t>OFERTA </a:t>
            </a:r>
            <a:br>
              <a:rPr lang="pl-PL" sz="5400" b="1" dirty="0">
                <a:solidFill>
                  <a:schemeClr val="bg1"/>
                </a:solidFill>
              </a:rPr>
            </a:br>
            <a:r>
              <a:rPr lang="pl-PL" sz="5400" b="1" dirty="0">
                <a:solidFill>
                  <a:schemeClr val="bg1"/>
                </a:solidFill>
              </a:rPr>
              <a:t>FRDL MISTiA</a:t>
            </a:r>
          </a:p>
        </p:txBody>
      </p:sp>
      <p:sp>
        <p:nvSpPr>
          <p:cNvPr id="7" name="Rectangle 3"/>
          <p:cNvSpPr txBox="1">
            <a:spLocks/>
          </p:cNvSpPr>
          <p:nvPr/>
        </p:nvSpPr>
        <p:spPr bwMode="auto">
          <a:xfrm>
            <a:off x="467544" y="548680"/>
            <a:ext cx="8286750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endParaRPr lang="pl-PL" sz="800" b="1" dirty="0">
              <a:solidFill>
                <a:srgbClr val="1E1E78"/>
              </a:solidFill>
              <a:latin typeface="Cambria" pitchFamily="18" charset="0"/>
            </a:endParaRPr>
          </a:p>
          <a:p>
            <a:r>
              <a:rPr lang="pl-PL" sz="3600" b="1" dirty="0" smtClean="0">
                <a:solidFill>
                  <a:srgbClr val="C00000"/>
                </a:solidFill>
                <a:latin typeface="Cambria" pitchFamily="18" charset="0"/>
              </a:rPr>
              <a:t>OBSZAR ZDEGRADOWANY</a:t>
            </a:r>
          </a:p>
          <a:p>
            <a:endParaRPr lang="pl-PL" sz="2800" b="1" dirty="0" smtClean="0">
              <a:solidFill>
                <a:srgbClr val="C00000"/>
              </a:solidFill>
              <a:latin typeface="Cambria" pitchFamily="18" charset="0"/>
            </a:endParaRPr>
          </a:p>
          <a:p>
            <a:r>
              <a:rPr lang="pl-PL" sz="2800" dirty="0" smtClean="0">
                <a:latin typeface="Cambria" pitchFamily="18" charset="0"/>
              </a:rPr>
              <a:t>to obszar</a:t>
            </a:r>
            <a:r>
              <a:rPr lang="pl-PL" sz="2800" dirty="0">
                <a:latin typeface="Cambria" pitchFamily="18" charset="0"/>
              </a:rPr>
              <a:t>, na którym zidentyfikowano stan kryzysowy. Dotyczy </a:t>
            </a:r>
            <a:r>
              <a:rPr lang="pl-PL" sz="2800" dirty="0" smtClean="0">
                <a:latin typeface="Cambria" pitchFamily="18" charset="0"/>
              </a:rPr>
              <a:t>to najczęściej </a:t>
            </a:r>
            <a:r>
              <a:rPr lang="pl-PL" sz="2800" dirty="0">
                <a:latin typeface="Cambria" pitchFamily="18" charset="0"/>
              </a:rPr>
              <a:t>obszarów miejskich, ale także wiejskich. Obszar zdegradowany może </a:t>
            </a:r>
            <a:r>
              <a:rPr lang="pl-PL" sz="2800" dirty="0" smtClean="0">
                <a:latin typeface="Cambria" pitchFamily="18" charset="0"/>
              </a:rPr>
              <a:t>być podzielony </a:t>
            </a:r>
            <a:r>
              <a:rPr lang="pl-PL" sz="2800" dirty="0">
                <a:latin typeface="Cambria" pitchFamily="18" charset="0"/>
              </a:rPr>
              <a:t>na podobszary, w tym podobszary nieposiadające ze sobą wspólnych granic</a:t>
            </a:r>
          </a:p>
          <a:p>
            <a:r>
              <a:rPr lang="pl-PL" sz="2800" dirty="0">
                <a:latin typeface="Cambria" pitchFamily="18" charset="0"/>
              </a:rPr>
              <a:t>pod warunkiem stwierdzenia sytuacji kryzysowej na każdym z podobszarów.</a:t>
            </a:r>
            <a:endParaRPr lang="pl-PL" sz="2800" b="1" dirty="0">
              <a:solidFill>
                <a:srgbClr val="1E1E78"/>
              </a:solidFill>
              <a:latin typeface="Cambria" pitchFamily="18" charset="0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pl-PL" sz="3200" b="1" dirty="0">
              <a:solidFill>
                <a:srgbClr val="1E1E78"/>
              </a:solidFill>
              <a:latin typeface="Cambria" pitchFamily="18" charset="0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pl-PL" sz="2400" b="1" dirty="0">
              <a:solidFill>
                <a:srgbClr val="1E1E78"/>
              </a:solidFill>
              <a:latin typeface="Cambria" pitchFamily="18" charset="0"/>
            </a:endParaRPr>
          </a:p>
        </p:txBody>
      </p:sp>
      <p:pic>
        <p:nvPicPr>
          <p:cNvPr id="4" name="Obraz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62539" y="6086946"/>
            <a:ext cx="2181461" cy="77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86946"/>
            <a:ext cx="1721315" cy="77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093417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>
            <a:spLocks noGrp="1"/>
          </p:cNvSpPr>
          <p:nvPr>
            <p:ph type="ctrTitle"/>
          </p:nvPr>
        </p:nvSpPr>
        <p:spPr>
          <a:xfrm>
            <a:off x="685800" y="2202433"/>
            <a:ext cx="7846640" cy="2378695"/>
          </a:xfrm>
        </p:spPr>
        <p:txBody>
          <a:bodyPr>
            <a:normAutofit/>
          </a:bodyPr>
          <a:lstStyle/>
          <a:p>
            <a:r>
              <a:rPr lang="pl-PL" sz="5400" b="1" dirty="0">
                <a:solidFill>
                  <a:schemeClr val="bg1"/>
                </a:solidFill>
              </a:rPr>
              <a:t>OFERTA </a:t>
            </a:r>
            <a:br>
              <a:rPr lang="pl-PL" sz="5400" b="1" dirty="0">
                <a:solidFill>
                  <a:schemeClr val="bg1"/>
                </a:solidFill>
              </a:rPr>
            </a:br>
            <a:r>
              <a:rPr lang="pl-PL" sz="5400" b="1" dirty="0">
                <a:solidFill>
                  <a:schemeClr val="bg1"/>
                </a:solidFill>
              </a:rPr>
              <a:t>FRDL MISTiA</a:t>
            </a:r>
          </a:p>
        </p:txBody>
      </p:sp>
      <p:sp>
        <p:nvSpPr>
          <p:cNvPr id="7" name="Rectangle 3"/>
          <p:cNvSpPr txBox="1">
            <a:spLocks/>
          </p:cNvSpPr>
          <p:nvPr/>
        </p:nvSpPr>
        <p:spPr bwMode="auto">
          <a:xfrm>
            <a:off x="251520" y="188640"/>
            <a:ext cx="8640960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endParaRPr lang="pl-PL" sz="800" b="1" dirty="0">
              <a:solidFill>
                <a:srgbClr val="1E1E78"/>
              </a:solidFill>
              <a:latin typeface="Cambria" pitchFamily="18" charset="0"/>
            </a:endParaRPr>
          </a:p>
          <a:p>
            <a:r>
              <a:rPr lang="pl-PL" sz="2400" dirty="0">
                <a:solidFill>
                  <a:schemeClr val="tx2"/>
                </a:solidFill>
                <a:latin typeface="Cambria" pitchFamily="18" charset="0"/>
              </a:rPr>
              <a:t> </a:t>
            </a:r>
            <a:r>
              <a:rPr lang="pl-PL" sz="3200" b="1" dirty="0" smtClean="0">
                <a:solidFill>
                  <a:srgbClr val="C00000"/>
                </a:solidFill>
                <a:latin typeface="Cambria" pitchFamily="18" charset="0"/>
              </a:rPr>
              <a:t>OBSZAR REWITALIZACJI</a:t>
            </a:r>
            <a:endParaRPr lang="pl-PL" sz="2400" b="1" dirty="0" smtClean="0">
              <a:solidFill>
                <a:srgbClr val="C00000"/>
              </a:solidFill>
              <a:latin typeface="Cambria" pitchFamily="18" charset="0"/>
            </a:endParaRPr>
          </a:p>
          <a:p>
            <a:endParaRPr lang="pl-PL" sz="2400" b="1" dirty="0" smtClean="0">
              <a:solidFill>
                <a:srgbClr val="C00000"/>
              </a:solidFill>
              <a:latin typeface="Cambria" pitchFamily="18" charset="0"/>
            </a:endParaRPr>
          </a:p>
          <a:p>
            <a:r>
              <a:rPr lang="pl-PL" sz="2400" dirty="0" smtClean="0">
                <a:latin typeface="Cambria" pitchFamily="18" charset="0"/>
              </a:rPr>
              <a:t>to obszar </a:t>
            </a:r>
            <a:r>
              <a:rPr lang="pl-PL" sz="2400" dirty="0">
                <a:latin typeface="Cambria" pitchFamily="18" charset="0"/>
              </a:rPr>
              <a:t>obejmujący całość lub część obszaru zdegradowanego, cechującego się szczególną koncentracją negatywnych zjawisk, na którym, z uwagi na istotne znaczenie dla rozwoju lokalnego, zamierza się prowadzić rewitalizację. Obszar rewitalizacji może być podzielony na podobszary, w tym podobszary nieposiadające ze sobą wspólnych granic, lecz nie może obejmować terenów </a:t>
            </a:r>
            <a:r>
              <a:rPr lang="pl-PL" sz="2400" b="1" dirty="0">
                <a:latin typeface="Cambria" pitchFamily="18" charset="0"/>
              </a:rPr>
              <a:t>większych niż 20% powierzchni gminy </a:t>
            </a:r>
            <a:r>
              <a:rPr lang="pl-PL" sz="2400" dirty="0">
                <a:latin typeface="Cambria" pitchFamily="18" charset="0"/>
              </a:rPr>
              <a:t>oraz zamieszkałych przez </a:t>
            </a:r>
            <a:r>
              <a:rPr lang="pl-PL" sz="2400" b="1" dirty="0">
                <a:latin typeface="Cambria" pitchFamily="18" charset="0"/>
              </a:rPr>
              <a:t>więcej </a:t>
            </a:r>
            <a:r>
              <a:rPr lang="pl-PL" sz="2400" b="1" dirty="0" smtClean="0">
                <a:latin typeface="Cambria" pitchFamily="18" charset="0"/>
              </a:rPr>
              <a:t>niż 30</a:t>
            </a:r>
            <a:r>
              <a:rPr lang="pl-PL" sz="2400" b="1" dirty="0">
                <a:latin typeface="Cambria" pitchFamily="18" charset="0"/>
              </a:rPr>
              <a:t>% mieszkańców gminy</a:t>
            </a:r>
            <a:r>
              <a:rPr lang="pl-PL" sz="2400" dirty="0" smtClean="0">
                <a:latin typeface="Cambria" pitchFamily="18" charset="0"/>
              </a:rPr>
              <a:t>.</a:t>
            </a:r>
          </a:p>
          <a:p>
            <a:endParaRPr lang="pl-PL" dirty="0">
              <a:latin typeface="Cambria" pitchFamily="18" charset="0"/>
            </a:endParaRPr>
          </a:p>
          <a:p>
            <a:r>
              <a:rPr lang="pl-PL" sz="2000" b="1" dirty="0">
                <a:solidFill>
                  <a:srgbClr val="C00000"/>
                </a:solidFill>
                <a:latin typeface="Cambria" pitchFamily="18" charset="0"/>
              </a:rPr>
              <a:t>W skład obszaru rewitalizacji mogą wejść obszary występowania problemów przestrzennych, takich jak tereny poprzemysłowe (w tym </a:t>
            </a:r>
            <a:r>
              <a:rPr lang="pl-PL" sz="2000" b="1" dirty="0" err="1">
                <a:solidFill>
                  <a:srgbClr val="C00000"/>
                </a:solidFill>
                <a:latin typeface="Cambria" pitchFamily="18" charset="0"/>
              </a:rPr>
              <a:t>poportowe</a:t>
            </a:r>
            <a:r>
              <a:rPr lang="pl-PL" sz="2000" b="1" dirty="0">
                <a:solidFill>
                  <a:srgbClr val="C00000"/>
                </a:solidFill>
                <a:latin typeface="Cambria" pitchFamily="18" charset="0"/>
              </a:rPr>
              <a:t> i </a:t>
            </a:r>
            <a:r>
              <a:rPr lang="pl-PL" sz="2000" b="1" dirty="0" err="1">
                <a:solidFill>
                  <a:srgbClr val="C00000"/>
                </a:solidFill>
                <a:latin typeface="Cambria" pitchFamily="18" charset="0"/>
              </a:rPr>
              <a:t>powydobywcze</a:t>
            </a:r>
            <a:r>
              <a:rPr lang="pl-PL" sz="2000" b="1" dirty="0">
                <a:solidFill>
                  <a:srgbClr val="C00000"/>
                </a:solidFill>
                <a:latin typeface="Cambria" pitchFamily="18" charset="0"/>
              </a:rPr>
              <a:t>), powojskowe lub </a:t>
            </a:r>
            <a:r>
              <a:rPr lang="pl-PL" sz="2000" b="1" dirty="0" err="1">
                <a:solidFill>
                  <a:srgbClr val="C00000"/>
                </a:solidFill>
                <a:latin typeface="Cambria" pitchFamily="18" charset="0"/>
              </a:rPr>
              <a:t>pokolejowe</a:t>
            </a:r>
            <a:r>
              <a:rPr lang="pl-PL" sz="2000" b="1" dirty="0">
                <a:solidFill>
                  <a:srgbClr val="C00000"/>
                </a:solidFill>
                <a:latin typeface="Cambria" pitchFamily="18" charset="0"/>
              </a:rPr>
              <a:t>, wyłącznie </a:t>
            </a:r>
            <a:endParaRPr lang="pl-PL" sz="2000" b="1" dirty="0" smtClean="0">
              <a:solidFill>
                <a:srgbClr val="C00000"/>
              </a:solidFill>
              <a:latin typeface="Cambria" pitchFamily="18" charset="0"/>
            </a:endParaRPr>
          </a:p>
          <a:p>
            <a:r>
              <a:rPr lang="pl-PL" sz="2000" b="1" dirty="0" smtClean="0">
                <a:solidFill>
                  <a:srgbClr val="C00000"/>
                </a:solidFill>
                <a:latin typeface="Cambria" pitchFamily="18" charset="0"/>
              </a:rPr>
              <a:t>w </a:t>
            </a:r>
            <a:r>
              <a:rPr lang="pl-PL" sz="2000" b="1" dirty="0">
                <a:solidFill>
                  <a:srgbClr val="C00000"/>
                </a:solidFill>
                <a:latin typeface="Cambria" pitchFamily="18" charset="0"/>
              </a:rPr>
              <a:t>przypadku, </a:t>
            </a:r>
            <a:r>
              <a:rPr lang="pl-PL" sz="2000" b="1" dirty="0" smtClean="0">
                <a:solidFill>
                  <a:srgbClr val="C00000"/>
                </a:solidFill>
                <a:latin typeface="Cambria" pitchFamily="18" charset="0"/>
              </a:rPr>
              <a:t>gdy przewidziane </a:t>
            </a:r>
            <a:r>
              <a:rPr lang="pl-PL" sz="2000" b="1" dirty="0">
                <a:solidFill>
                  <a:srgbClr val="C00000"/>
                </a:solidFill>
                <a:latin typeface="Cambria" pitchFamily="18" charset="0"/>
              </a:rPr>
              <a:t>dla nich działania są ściśle powiązane </a:t>
            </a:r>
            <a:endParaRPr lang="pl-PL" sz="2000" b="1" dirty="0" smtClean="0">
              <a:solidFill>
                <a:srgbClr val="C00000"/>
              </a:solidFill>
              <a:latin typeface="Cambria" pitchFamily="18" charset="0"/>
            </a:endParaRPr>
          </a:p>
          <a:p>
            <a:r>
              <a:rPr lang="pl-PL" sz="2000" b="1" dirty="0" smtClean="0">
                <a:solidFill>
                  <a:srgbClr val="C00000"/>
                </a:solidFill>
                <a:latin typeface="Cambria" pitchFamily="18" charset="0"/>
              </a:rPr>
              <a:t>z </a:t>
            </a:r>
            <a:r>
              <a:rPr lang="pl-PL" sz="2000" b="1" dirty="0">
                <a:solidFill>
                  <a:srgbClr val="C00000"/>
                </a:solidFill>
                <a:latin typeface="Cambria" pitchFamily="18" charset="0"/>
              </a:rPr>
              <a:t>celami rewitalizacji dla danego obszaru rewitalizacji.</a:t>
            </a:r>
          </a:p>
          <a:p>
            <a:pPr algn="ctr" eaLnBrk="0" hangingPunct="0">
              <a:spcBef>
                <a:spcPct val="20000"/>
              </a:spcBef>
              <a:defRPr/>
            </a:pPr>
            <a:endParaRPr lang="pl-PL" sz="2800" b="1" dirty="0">
              <a:solidFill>
                <a:schemeClr val="tx2"/>
              </a:solidFill>
              <a:latin typeface="Cambria" pitchFamily="18" charset="0"/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pl-PL" sz="2800" b="1" dirty="0">
              <a:solidFill>
                <a:srgbClr val="1E1E78"/>
              </a:solidFill>
              <a:latin typeface="Cambria" pitchFamily="18" charset="0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pl-PL" sz="3200" b="1" dirty="0">
              <a:solidFill>
                <a:srgbClr val="1E1E78"/>
              </a:solidFill>
              <a:latin typeface="Cambria" pitchFamily="18" charset="0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pl-PL" sz="3200" b="1" dirty="0">
              <a:solidFill>
                <a:srgbClr val="1E1E78"/>
              </a:solidFill>
              <a:latin typeface="Cambria" pitchFamily="18" charset="0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pl-PL" sz="2400" b="1" dirty="0">
              <a:solidFill>
                <a:srgbClr val="1E1E78"/>
              </a:solidFill>
              <a:latin typeface="Cambria" pitchFamily="18" charset="0"/>
            </a:endParaRPr>
          </a:p>
        </p:txBody>
      </p:sp>
      <p:pic>
        <p:nvPicPr>
          <p:cNvPr id="4" name="Obraz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6946"/>
            <a:ext cx="1721315" cy="77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2539" y="6086946"/>
            <a:ext cx="2181461" cy="77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717361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>
            <a:spLocks noGrp="1"/>
          </p:cNvSpPr>
          <p:nvPr>
            <p:ph type="ctrTitle"/>
          </p:nvPr>
        </p:nvSpPr>
        <p:spPr>
          <a:xfrm>
            <a:off x="685800" y="2202433"/>
            <a:ext cx="7846640" cy="2378695"/>
          </a:xfrm>
        </p:spPr>
        <p:txBody>
          <a:bodyPr>
            <a:normAutofit/>
          </a:bodyPr>
          <a:lstStyle/>
          <a:p>
            <a:r>
              <a:rPr lang="pl-PL" sz="5400" b="1" dirty="0">
                <a:solidFill>
                  <a:schemeClr val="bg1"/>
                </a:solidFill>
              </a:rPr>
              <a:t>OFERTA </a:t>
            </a:r>
            <a:br>
              <a:rPr lang="pl-PL" sz="5400" b="1" dirty="0">
                <a:solidFill>
                  <a:schemeClr val="bg1"/>
                </a:solidFill>
              </a:rPr>
            </a:br>
            <a:r>
              <a:rPr lang="pl-PL" sz="5400" b="1" dirty="0">
                <a:solidFill>
                  <a:schemeClr val="bg1"/>
                </a:solidFill>
              </a:rPr>
              <a:t>FRDL MISTiA</a:t>
            </a:r>
          </a:p>
        </p:txBody>
      </p:sp>
      <p:sp>
        <p:nvSpPr>
          <p:cNvPr id="7" name="Rectangle 3"/>
          <p:cNvSpPr txBox="1">
            <a:spLocks/>
          </p:cNvSpPr>
          <p:nvPr/>
        </p:nvSpPr>
        <p:spPr bwMode="auto">
          <a:xfrm>
            <a:off x="467544" y="188640"/>
            <a:ext cx="8286750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endParaRPr lang="pl-PL" sz="800" b="1" dirty="0">
              <a:solidFill>
                <a:srgbClr val="1E1E78"/>
              </a:solidFill>
              <a:latin typeface="Cambria" pitchFamily="18" charset="0"/>
            </a:endParaRPr>
          </a:p>
          <a:p>
            <a:r>
              <a:rPr lang="pl-PL" sz="3600" b="1" dirty="0" smtClean="0">
                <a:solidFill>
                  <a:srgbClr val="C00000"/>
                </a:solidFill>
                <a:latin typeface="Cambria" pitchFamily="18" charset="0"/>
              </a:rPr>
              <a:t>PROGRAM REWITALIZACJI </a:t>
            </a:r>
          </a:p>
          <a:p>
            <a:endParaRPr lang="pl-PL" b="1" dirty="0" smtClean="0">
              <a:solidFill>
                <a:srgbClr val="C00000"/>
              </a:solidFill>
              <a:latin typeface="Cambria" pitchFamily="18" charset="0"/>
            </a:endParaRPr>
          </a:p>
          <a:p>
            <a:r>
              <a:rPr lang="pl-PL" sz="2800" dirty="0" smtClean="0">
                <a:latin typeface="Cambria" pitchFamily="18" charset="0"/>
              </a:rPr>
              <a:t>jest </a:t>
            </a:r>
            <a:r>
              <a:rPr lang="pl-PL" sz="2800" dirty="0">
                <a:latin typeface="Cambria" pitchFamily="18" charset="0"/>
              </a:rPr>
              <a:t>wypracowywany przez samorząd gminny </a:t>
            </a:r>
            <a:endParaRPr lang="pl-PL" sz="2800" dirty="0" smtClean="0">
              <a:latin typeface="Cambria" pitchFamily="18" charset="0"/>
            </a:endParaRPr>
          </a:p>
          <a:p>
            <a:r>
              <a:rPr lang="pl-PL" sz="2800" dirty="0" smtClean="0">
                <a:latin typeface="Cambria" pitchFamily="18" charset="0"/>
              </a:rPr>
              <a:t>i </a:t>
            </a:r>
            <a:r>
              <a:rPr lang="pl-PL" sz="2800" dirty="0">
                <a:latin typeface="Cambria" pitchFamily="18" charset="0"/>
              </a:rPr>
              <a:t>poddawany dyskusji w oparciu o diagnozę lokalnych problemów: społecznych, gospodarczych, przestrzenno-funkcjonalnych, technicznych </a:t>
            </a:r>
            <a:endParaRPr lang="pl-PL" sz="2800" dirty="0" smtClean="0">
              <a:latin typeface="Cambria" pitchFamily="18" charset="0"/>
            </a:endParaRPr>
          </a:p>
          <a:p>
            <a:r>
              <a:rPr lang="pl-PL" sz="2800" dirty="0" smtClean="0">
                <a:latin typeface="Cambria" pitchFamily="18" charset="0"/>
              </a:rPr>
              <a:t>i </a:t>
            </a:r>
            <a:r>
              <a:rPr lang="pl-PL" sz="2800" dirty="0">
                <a:latin typeface="Cambria" pitchFamily="18" charset="0"/>
              </a:rPr>
              <a:t>środowiskowych. Prace </a:t>
            </a:r>
            <a:r>
              <a:rPr lang="pl-PL" sz="2800" dirty="0" smtClean="0">
                <a:latin typeface="Cambria" pitchFamily="18" charset="0"/>
              </a:rPr>
              <a:t>nad przygotowaniem </a:t>
            </a:r>
            <a:r>
              <a:rPr lang="pl-PL" sz="2800" dirty="0">
                <a:latin typeface="Cambria" pitchFamily="18" charset="0"/>
              </a:rPr>
              <a:t>programu, bądź jego aktualizacją, jak również wdrażanie (realizacja) programu oparte są na współpracy ze wszystkimi grupami interesariuszy, </a:t>
            </a:r>
            <a:endParaRPr lang="pl-PL" sz="2800" dirty="0" smtClean="0">
              <a:latin typeface="Cambria" pitchFamily="18" charset="0"/>
            </a:endParaRPr>
          </a:p>
          <a:p>
            <a:r>
              <a:rPr lang="pl-PL" sz="2800" dirty="0" smtClean="0">
                <a:latin typeface="Cambria" pitchFamily="18" charset="0"/>
              </a:rPr>
              <a:t>w </a:t>
            </a:r>
            <a:r>
              <a:rPr lang="pl-PL" sz="2800" dirty="0">
                <a:latin typeface="Cambria" pitchFamily="18" charset="0"/>
              </a:rPr>
              <a:t>tym szczególnie ze społecznością obszarów rewitalizacji, innymi ich użytkownikami, przedsiębiorcami i organizacjami pozarządowymi.</a:t>
            </a:r>
            <a:endParaRPr lang="pl-PL" sz="2800" b="1" dirty="0">
              <a:latin typeface="Cambria" pitchFamily="18" charset="0"/>
            </a:endParaRPr>
          </a:p>
          <a:p>
            <a:r>
              <a:rPr lang="pl-PL" sz="2800" b="1" dirty="0">
                <a:latin typeface="Cambria" pitchFamily="18" charset="0"/>
              </a:rPr>
              <a:t> </a:t>
            </a:r>
          </a:p>
          <a:p>
            <a:pPr algn="ctr" eaLnBrk="0" hangingPunct="0">
              <a:spcBef>
                <a:spcPct val="20000"/>
              </a:spcBef>
              <a:defRPr/>
            </a:pPr>
            <a:endParaRPr lang="pl-PL" sz="2800" b="1" dirty="0">
              <a:solidFill>
                <a:srgbClr val="1E1E78"/>
              </a:solidFill>
              <a:latin typeface="Cambria" pitchFamily="18" charset="0"/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pl-PL" sz="2800" b="1" dirty="0">
              <a:solidFill>
                <a:srgbClr val="1E1E78"/>
              </a:solidFill>
              <a:latin typeface="Cambria" pitchFamily="18" charset="0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pl-PL" sz="3200" b="1" dirty="0">
              <a:solidFill>
                <a:srgbClr val="1E1E78"/>
              </a:solidFill>
              <a:latin typeface="Cambria" pitchFamily="18" charset="0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pl-PL" sz="3200" b="1" dirty="0">
              <a:solidFill>
                <a:srgbClr val="1E1E78"/>
              </a:solidFill>
              <a:latin typeface="Cambria" pitchFamily="18" charset="0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pl-PL" sz="2400" b="1" dirty="0">
              <a:solidFill>
                <a:srgbClr val="1E1E78"/>
              </a:solidFill>
              <a:latin typeface="Cambria" pitchFamily="18" charset="0"/>
            </a:endParaRPr>
          </a:p>
        </p:txBody>
      </p:sp>
      <p:pic>
        <p:nvPicPr>
          <p:cNvPr id="4" name="Obraz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6946"/>
            <a:ext cx="1721315" cy="77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2539" y="6086946"/>
            <a:ext cx="2181461" cy="77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313579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/>
          </p:cNvSpPr>
          <p:nvPr/>
        </p:nvSpPr>
        <p:spPr bwMode="auto">
          <a:xfrm>
            <a:off x="0" y="1"/>
            <a:ext cx="9144000" cy="1124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endParaRPr lang="pl-PL" sz="800" b="1" dirty="0">
              <a:solidFill>
                <a:srgbClr val="1E1E78"/>
              </a:solidFill>
              <a:latin typeface="+mn-lt"/>
            </a:endParaRPr>
          </a:p>
          <a:p>
            <a:r>
              <a:rPr lang="pl-PL" sz="2400" b="1" dirty="0"/>
              <a:t> </a:t>
            </a:r>
          </a:p>
          <a:p>
            <a:endParaRPr lang="pl-PL" sz="2400" b="1" dirty="0">
              <a:solidFill>
                <a:srgbClr val="1E1E78"/>
              </a:solidFill>
              <a:latin typeface="+mn-lt"/>
            </a:endParaRPr>
          </a:p>
          <a:p>
            <a:endParaRPr lang="pl-PL" sz="2400" b="1" dirty="0">
              <a:solidFill>
                <a:srgbClr val="1E1E78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pl-PL" sz="2800" b="1" dirty="0">
              <a:solidFill>
                <a:srgbClr val="1E1E78"/>
              </a:solidFill>
              <a:latin typeface="+mn-lt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pl-PL" sz="3200" b="1" dirty="0">
              <a:solidFill>
                <a:srgbClr val="1E1E78"/>
              </a:solidFill>
              <a:latin typeface="+mn-lt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pl-PL" sz="3200" b="1" dirty="0">
              <a:solidFill>
                <a:srgbClr val="1E1E78"/>
              </a:solidFill>
              <a:latin typeface="+mn-lt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pl-PL" sz="2400" b="1" dirty="0">
              <a:solidFill>
                <a:srgbClr val="1E1E78"/>
              </a:solidFill>
              <a:latin typeface="+mn-lt"/>
            </a:endParaRPr>
          </a:p>
        </p:txBody>
      </p:sp>
      <p:pic>
        <p:nvPicPr>
          <p:cNvPr id="4" name="Obraz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6946"/>
            <a:ext cx="1721315" cy="77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2539" y="6086946"/>
            <a:ext cx="2181461" cy="77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0" y="-99392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400" b="1" dirty="0" smtClean="0">
              <a:solidFill>
                <a:srgbClr val="C00000"/>
              </a:solidFill>
              <a:latin typeface="Cambria" pitchFamily="18" charset="0"/>
            </a:endParaRPr>
          </a:p>
          <a:p>
            <a:pPr algn="ctr"/>
            <a:r>
              <a:rPr lang="pl-PL" sz="3200" b="1" dirty="0" smtClean="0">
                <a:solidFill>
                  <a:srgbClr val="C00000"/>
                </a:solidFill>
                <a:latin typeface="Cambria" pitchFamily="18" charset="0"/>
              </a:rPr>
              <a:t>PARTYCYPACJA W POSZCZEGÓLNYCH ETAPACH </a:t>
            </a:r>
          </a:p>
          <a:p>
            <a:pPr algn="ctr"/>
            <a:r>
              <a:rPr lang="pl-PL" sz="3200" b="1" dirty="0" smtClean="0">
                <a:solidFill>
                  <a:srgbClr val="C00000"/>
                </a:solidFill>
                <a:latin typeface="Cambria" pitchFamily="18" charset="0"/>
              </a:rPr>
              <a:t>PRAC NAD GPR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0" y="1412776"/>
          <a:ext cx="9144000" cy="46487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7704"/>
                <a:gridCol w="7236296"/>
              </a:tblGrid>
              <a:tr h="408726"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Cambria" pitchFamily="18" charset="0"/>
                        </a:rPr>
                        <a:t>14.04.2016 r. </a:t>
                      </a:r>
                      <a:endParaRPr lang="pl-PL" sz="20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2000" b="0" dirty="0" smtClean="0">
                          <a:latin typeface="Cambria" pitchFamily="18" charset="0"/>
                        </a:rPr>
                        <a:t>warsztaty diagnostyczne w Chełmku i sołectwie Gorzów</a:t>
                      </a:r>
                      <a:endParaRPr lang="pl-PL" sz="2000" b="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408726"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Cambria" pitchFamily="18" charset="0"/>
                        </a:rPr>
                        <a:t>15.04.2016 r. </a:t>
                      </a:r>
                      <a:endParaRPr lang="pl-PL" sz="20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2000" b="0" dirty="0" smtClean="0">
                          <a:latin typeface="Cambria" pitchFamily="18" charset="0"/>
                        </a:rPr>
                        <a:t>warsztaty diagnostyczne w sołectwie Bobrek</a:t>
                      </a:r>
                      <a:endParaRPr lang="pl-PL" sz="2000" b="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408726"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Cambria" pitchFamily="18" charset="0"/>
                        </a:rPr>
                        <a:t>12.05.2016 r.</a:t>
                      </a:r>
                      <a:endParaRPr lang="pl-PL" sz="20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2000" b="0" dirty="0" smtClean="0">
                          <a:latin typeface="Cambria" pitchFamily="18" charset="0"/>
                        </a:rPr>
                        <a:t>spotkanie konsultacyjne (omówienie wniosków z ankiet </a:t>
                      </a:r>
                    </a:p>
                    <a:p>
                      <a:r>
                        <a:rPr lang="pl-PL" sz="2000" b="0" dirty="0" smtClean="0">
                          <a:latin typeface="Cambria" pitchFamily="18" charset="0"/>
                        </a:rPr>
                        <a:t>i  propozycji granic obszarów zdegradowanych i rewitalizacji)</a:t>
                      </a:r>
                      <a:endParaRPr lang="pl-PL" sz="2000" b="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705467"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Cambria" pitchFamily="18" charset="0"/>
                        </a:rPr>
                        <a:t>25.05.2016 r. </a:t>
                      </a:r>
                    </a:p>
                    <a:p>
                      <a:pPr algn="ctr"/>
                      <a:r>
                        <a:rPr lang="pl-PL" sz="2000" b="1" dirty="0" smtClean="0">
                          <a:latin typeface="Cambria" pitchFamily="18" charset="0"/>
                        </a:rPr>
                        <a:t>19.07.2016 r.</a:t>
                      </a:r>
                      <a:endParaRPr lang="pl-PL" sz="20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2000" b="0" dirty="0" smtClean="0">
                          <a:latin typeface="Cambria" pitchFamily="18" charset="0"/>
                        </a:rPr>
                        <a:t>spotkania konsultacyjne dot. projektu Uchwał dot. wyznaczenia obszaru</a:t>
                      </a:r>
                      <a:r>
                        <a:rPr lang="pl-PL" sz="2000" b="0" baseline="0" dirty="0" smtClean="0">
                          <a:latin typeface="Cambria" pitchFamily="18" charset="0"/>
                        </a:rPr>
                        <a:t> zdegradowanego i rewitalizacji </a:t>
                      </a:r>
                      <a:r>
                        <a:rPr lang="pl-PL" sz="2000" b="0" dirty="0" smtClean="0">
                          <a:latin typeface="Cambria" pitchFamily="18" charset="0"/>
                        </a:rPr>
                        <a:t>oraz regulaminu</a:t>
                      </a:r>
                      <a:r>
                        <a:rPr lang="pl-PL" sz="2000" b="0" baseline="0" dirty="0" smtClean="0">
                          <a:latin typeface="Cambria" pitchFamily="18" charset="0"/>
                        </a:rPr>
                        <a:t> </a:t>
                      </a:r>
                      <a:r>
                        <a:rPr lang="pl-PL" sz="2000" b="0" dirty="0" smtClean="0">
                          <a:latin typeface="Cambria" pitchFamily="18" charset="0"/>
                        </a:rPr>
                        <a:t>KR </a:t>
                      </a:r>
                      <a:endParaRPr lang="pl-PL" sz="2000" b="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705467"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Cambria" pitchFamily="18" charset="0"/>
                        </a:rPr>
                        <a:t>9.06.2016 r. </a:t>
                      </a:r>
                      <a:br>
                        <a:rPr lang="pl-PL" sz="2000" b="1" dirty="0" smtClean="0">
                          <a:latin typeface="Cambria" pitchFamily="18" charset="0"/>
                        </a:rPr>
                      </a:br>
                      <a:r>
                        <a:rPr lang="pl-PL" sz="2000" b="1" dirty="0" smtClean="0">
                          <a:latin typeface="Cambria" pitchFamily="18" charset="0"/>
                        </a:rPr>
                        <a:t>16.08.2016 r. </a:t>
                      </a:r>
                      <a:endParaRPr lang="pl-PL" sz="20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2000" b="0" kern="12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spotkanie konsultacyjne dot. projektu Uchwał dot. wyznaczenia obszaru zdegradowanego i rewitalizacji </a:t>
                      </a:r>
                    </a:p>
                  </a:txBody>
                  <a:tcPr anchor="ctr"/>
                </a:tc>
              </a:tr>
              <a:tr h="1310162">
                <a:tc>
                  <a:txBody>
                    <a:bodyPr/>
                    <a:lstStyle/>
                    <a:p>
                      <a:pPr algn="ctr"/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20.10.2016</a:t>
                      </a:r>
                      <a:r>
                        <a:rPr lang="pl-PL" sz="2000" b="1" kern="1200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r.</a:t>
                      </a: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21.10.2016</a:t>
                      </a:r>
                      <a:r>
                        <a:rPr lang="pl-PL" sz="2000" b="1" kern="1200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r. </a:t>
                      </a:r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10.11.2016 r.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2000" b="0" kern="12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spotkania konsultacyjne (wydobywcze), w podziale na grupy podobszarów rewitalizacji, dotyczące kluczowych wyzwań dla obszaru rewitalizacji i propozycji rozwiązań zidentyfikowanych problemów dla poszczególnych podobszarów rewitalizacji</a:t>
                      </a:r>
                    </a:p>
                  </a:txBody>
                  <a:tcPr anchor="ctr"/>
                </a:tc>
              </a:tr>
              <a:tr h="408726">
                <a:tc>
                  <a:txBody>
                    <a:bodyPr/>
                    <a:lstStyle/>
                    <a:p>
                      <a:pPr algn="ctr"/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13.12.2016</a:t>
                      </a:r>
                      <a:r>
                        <a:rPr lang="pl-PL" sz="2000" b="1" kern="1200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r.</a:t>
                      </a:r>
                      <a:endParaRPr lang="pl-PL" sz="2000" b="1" kern="1200" dirty="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0" kern="12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I spotkanie Komitetu Rewitalizacji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22073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/>
          </p:cNvSpPr>
          <p:nvPr/>
        </p:nvSpPr>
        <p:spPr bwMode="auto">
          <a:xfrm>
            <a:off x="467544" y="332656"/>
            <a:ext cx="828675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None/>
            </a:pPr>
            <a:r>
              <a:rPr lang="pl-PL" sz="3200" b="1" dirty="0" smtClean="0">
                <a:solidFill>
                  <a:srgbClr val="C00000"/>
                </a:solidFill>
                <a:latin typeface="Cambria" pitchFamily="18" charset="0"/>
              </a:rPr>
              <a:t>ZARZĄDZANIE GMINNYM PROGRAMEM REWITALIZACJI</a:t>
            </a:r>
          </a:p>
          <a:p>
            <a:pPr algn="ctr" eaLnBrk="0" hangingPunct="0">
              <a:spcBef>
                <a:spcPct val="20000"/>
              </a:spcBef>
              <a:defRPr/>
            </a:pPr>
            <a:endParaRPr lang="pl-PL" sz="2400" b="1" dirty="0">
              <a:solidFill>
                <a:srgbClr val="1E1E78"/>
              </a:solidFill>
              <a:latin typeface="Cambria" pitchFamily="18" charset="0"/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pl-PL" sz="2400" b="1" dirty="0">
              <a:solidFill>
                <a:srgbClr val="1E1E78"/>
              </a:solidFill>
              <a:latin typeface="Cambria" pitchFamily="18" charset="0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pl-PL" sz="2400" b="1" dirty="0">
              <a:solidFill>
                <a:srgbClr val="1E1E78"/>
              </a:solidFill>
              <a:latin typeface="Cambria" pitchFamily="18" charset="0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pl-PL" sz="2400" b="1" dirty="0">
              <a:solidFill>
                <a:srgbClr val="1E1E78"/>
              </a:solidFill>
              <a:latin typeface="Cambria" pitchFamily="18" charset="0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pl-PL" sz="2400" b="1" dirty="0">
              <a:solidFill>
                <a:srgbClr val="1E1E78"/>
              </a:solidFill>
              <a:latin typeface="Cambria" pitchFamily="18" charset="0"/>
            </a:endParaRPr>
          </a:p>
        </p:txBody>
      </p:sp>
      <p:pic>
        <p:nvPicPr>
          <p:cNvPr id="1026" name="Obraz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6946"/>
            <a:ext cx="1721315" cy="77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az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2539" y="6086946"/>
            <a:ext cx="2181461" cy="77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le tekstowe 8"/>
          <p:cNvSpPr txBox="1"/>
          <p:nvPr/>
        </p:nvSpPr>
        <p:spPr>
          <a:xfrm>
            <a:off x="323528" y="1916832"/>
            <a:ext cx="842493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pl-PL" sz="2800" b="1" dirty="0" smtClean="0">
                <a:latin typeface="Cambria" pitchFamily="18" charset="0"/>
              </a:rPr>
              <a:t>KOMITET STERUJĄCY DS. REWITALIZACJI</a:t>
            </a:r>
          </a:p>
          <a:p>
            <a:pPr marL="457200" indent="-6350"/>
            <a:r>
              <a:rPr lang="pl-PL" sz="2800" b="1" dirty="0" smtClean="0">
                <a:latin typeface="Cambria" pitchFamily="18" charset="0"/>
              </a:rPr>
              <a:t>(decyzje strategiczne dot. procesu rewitalizacji)</a:t>
            </a:r>
          </a:p>
          <a:p>
            <a:pPr marL="457200" indent="-457200">
              <a:buFont typeface="Wingdings" pitchFamily="2" charset="2"/>
              <a:buChar char="Ø"/>
            </a:pPr>
            <a:endParaRPr lang="pl-PL" sz="2800" b="1" dirty="0" smtClean="0">
              <a:latin typeface="Cambria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pl-PL" sz="2800" b="1" dirty="0" smtClean="0">
                <a:latin typeface="Cambria" pitchFamily="18" charset="0"/>
              </a:rPr>
              <a:t>BIURO DS. REWITALIZACJI/KOORDYNATOR REWITALIZACJI</a:t>
            </a:r>
          </a:p>
          <a:p>
            <a:pPr marL="457200" indent="-6350"/>
            <a:r>
              <a:rPr lang="pl-PL" sz="2800" b="1" dirty="0" smtClean="0">
                <a:latin typeface="Cambria" pitchFamily="18" charset="0"/>
              </a:rPr>
              <a:t>(nadzór merytoryczny nad działaniami rewitalizacyjnymi)</a:t>
            </a:r>
          </a:p>
          <a:p>
            <a:pPr marL="457200" indent="-457200"/>
            <a:endParaRPr lang="pl-PL" sz="2800" b="1" dirty="0" smtClean="0">
              <a:latin typeface="Cambria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pl-PL" sz="2800" b="1" dirty="0" smtClean="0">
                <a:latin typeface="Cambria" pitchFamily="18" charset="0"/>
              </a:rPr>
              <a:t>KOMITET REWITALIZACJI</a:t>
            </a:r>
            <a:endParaRPr lang="pl-PL" sz="2800" dirty="0" smtClean="0">
              <a:latin typeface="Cambria" pitchFamily="18" charset="0"/>
            </a:endParaRPr>
          </a:p>
          <a:p>
            <a:pPr algn="ctr"/>
            <a:endParaRPr lang="pl-PL" sz="24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709</Words>
  <Application>Microsoft Office PowerPoint</Application>
  <PresentationFormat>Pokaz na ekranie (4:3)</PresentationFormat>
  <Paragraphs>171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16</vt:i4>
      </vt:variant>
    </vt:vector>
  </HeadingPairs>
  <TitlesOfParts>
    <vt:vector size="18" baseType="lpstr">
      <vt:lpstr>Motyw pakietu Office</vt:lpstr>
      <vt:lpstr>Projekt niestandardowy</vt:lpstr>
      <vt:lpstr>Slajd 1</vt:lpstr>
      <vt:lpstr>OFERTA  FRDL MISTiA</vt:lpstr>
      <vt:lpstr>Slajd 3</vt:lpstr>
      <vt:lpstr>OFERTA  FRDL MISTiA</vt:lpstr>
      <vt:lpstr>OFERTA  FRDL MISTiA</vt:lpstr>
      <vt:lpstr>OFERTA  FRDL MISTiA</vt:lpstr>
      <vt:lpstr>OFERTA  FRDL MISTiA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</vt:vector>
  </TitlesOfParts>
  <Company>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</dc:creator>
  <cp:lastModifiedBy>ppoznanska</cp:lastModifiedBy>
  <cp:revision>66</cp:revision>
  <dcterms:created xsi:type="dcterms:W3CDTF">2015-11-18T10:41:37Z</dcterms:created>
  <dcterms:modified xsi:type="dcterms:W3CDTF">2016-12-27T09:58:14Z</dcterms:modified>
</cp:coreProperties>
</file>